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5"/>
  </p:notesMasterIdLst>
  <p:sldIdLst>
    <p:sldId id="258" r:id="rId2"/>
    <p:sldId id="259" r:id="rId3"/>
    <p:sldId id="260" r:id="rId4"/>
    <p:sldId id="261" r:id="rId5"/>
    <p:sldId id="262"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131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7CA0D8-7774-43D3-9102-287AABCD551F}" type="datetimeFigureOut">
              <a:rPr lang="zh-CN" altLang="en-US" smtClean="0"/>
              <a:pPr/>
              <a:t>2018-4-8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0E3454-67AB-4AA2-AFB2-C080326CFD9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58FD56F5-EFA5-4E4D-847B-1043A981BE34}" type="slidenum">
              <a:rPr lang="en-US" altLang="zh-CN"/>
              <a:pPr/>
              <a:t>1</a:t>
            </a:fld>
            <a:endParaRPr lang="en-US" altLang="zh-CN"/>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r>
              <a:rPr lang="zh-CN" altLang="en-US" smtClean="0"/>
              <a:t>　　第一阶段：</a:t>
            </a:r>
            <a:r>
              <a:rPr lang="zh-CN" altLang="en-US" smtClean="0">
                <a:solidFill>
                  <a:schemeClr val="bg2"/>
                </a:solidFill>
                <a:ea typeface="黑体" pitchFamily="49" charset="-122"/>
              </a:rPr>
              <a:t>最早可以追溯二十世纪</a:t>
            </a:r>
            <a:r>
              <a:rPr lang="en-US" altLang="zh-CN" smtClean="0">
                <a:solidFill>
                  <a:schemeClr val="bg2"/>
                </a:solidFill>
                <a:ea typeface="黑体" pitchFamily="49" charset="-122"/>
              </a:rPr>
              <a:t>70</a:t>
            </a:r>
            <a:r>
              <a:rPr lang="zh-CN" altLang="en-US" smtClean="0">
                <a:solidFill>
                  <a:schemeClr val="bg2"/>
                </a:solidFill>
                <a:ea typeface="黑体" pitchFamily="49" charset="-122"/>
              </a:rPr>
              <a:t>年代越战时期使用的传统的传感器系统。当年美越双方在密林覆盖的</a:t>
            </a:r>
            <a:r>
              <a:rPr lang="zh-CN" altLang="zh-CN" smtClean="0">
                <a:solidFill>
                  <a:schemeClr val="bg2"/>
                </a:solidFill>
                <a:latin typeface="Times New Roman" pitchFamily="18" charset="0"/>
                <a:ea typeface="黑体" pitchFamily="49" charset="-122"/>
              </a:rPr>
              <a:t>“</a:t>
            </a:r>
            <a:r>
              <a:rPr lang="zh-CN" altLang="zh-CN" smtClean="0">
                <a:solidFill>
                  <a:schemeClr val="bg2"/>
                </a:solidFill>
                <a:latin typeface="黑体" pitchFamily="49" charset="-122"/>
                <a:ea typeface="黑体" pitchFamily="49" charset="-122"/>
              </a:rPr>
              <a:t>胡志明小道</a:t>
            </a:r>
            <a:r>
              <a:rPr lang="zh-CN" altLang="zh-CN" smtClean="0">
                <a:solidFill>
                  <a:schemeClr val="bg2"/>
                </a:solidFill>
                <a:latin typeface="Times New Roman" pitchFamily="18" charset="0"/>
                <a:ea typeface="黑体" pitchFamily="49" charset="-122"/>
              </a:rPr>
              <a:t>”</a:t>
            </a:r>
            <a:r>
              <a:rPr lang="zh-CN" altLang="zh-CN" smtClean="0">
                <a:solidFill>
                  <a:schemeClr val="bg2"/>
                </a:solidFill>
                <a:latin typeface="黑体" pitchFamily="49" charset="-122"/>
                <a:ea typeface="黑体" pitchFamily="49" charset="-122"/>
              </a:rPr>
              <a:t>进行了一场血腥较量，这条道路是</a:t>
            </a:r>
            <a:r>
              <a:rPr lang="zh-CN" altLang="en-US" smtClean="0"/>
              <a:t>胡志明部队向南方游击队源源不断输送物资的秘密通道，美军曾经绞尽脑汁动用航空兵狂轰滥炸</a:t>
            </a:r>
            <a:r>
              <a:rPr lang="en-US" altLang="zh-CN" smtClean="0"/>
              <a:t>,</a:t>
            </a:r>
            <a:r>
              <a:rPr lang="zh-CN" altLang="en-US" smtClean="0"/>
              <a:t>但效果不大。后来，美军投放了</a:t>
            </a:r>
            <a:r>
              <a:rPr lang="en-US" altLang="zh-CN" smtClean="0"/>
              <a:t>2</a:t>
            </a:r>
            <a:r>
              <a:rPr lang="zh-CN" altLang="en-US" smtClean="0"/>
              <a:t>万多个“热带树”传感器。</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486B3729-CEEB-4A80-89F9-71AA3AF01A65}" type="slidenum">
              <a:rPr lang="zh-CN" altLang="en-US"/>
              <a:pPr/>
              <a:t>22</a:t>
            </a:fld>
            <a:endParaRPr lang="en-US" altLang="zh-CN"/>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685800" y="4343400"/>
            <a:ext cx="5486400" cy="4114800"/>
          </a:xfrm>
          <a:noFill/>
          <a:ln/>
        </p:spPr>
        <p:txBody>
          <a:bodyPr/>
          <a:lstStyle/>
          <a:p>
            <a:pPr eaLnBrk="1" hangingPunct="1"/>
            <a:r>
              <a:rPr lang="en-US" altLang="zh-CN" smtClean="0"/>
              <a:t>(a) Aerial view of Cobb Hill farm. (b) A cow with a collar. (c) A fully</a:t>
            </a:r>
          </a:p>
          <a:p>
            <a:pPr eaLnBrk="1" hangingPunct="1"/>
            <a:r>
              <a:rPr lang="en-US" altLang="zh-CN" smtClean="0"/>
              <a:t>assembled Smart Collar, with PDA case open.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7B8379D6-B291-4423-9B4F-104C8F5F8608}" type="slidenum">
              <a:rPr lang="en-US" altLang="zh-CN"/>
              <a:pPr/>
              <a:t>2</a:t>
            </a:fld>
            <a:endParaRPr lang="en-US" altLang="zh-CN"/>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r>
              <a:rPr lang="zh-CN" altLang="en-US" smtClean="0"/>
              <a:t>　　所谓“热带树”实际上是由震动和声响传感器组成的系统，它由飞机投放，落地后插入泥土中，只露出伪装成树枝的无线电天线，因而被称为“热带树”。只要对方车队经过，传感器探测出目标产生的震动和声响信息，自动发送到指挥中心，美机立即展开追杀，总共炸毁或炸坏</a:t>
            </a:r>
            <a:r>
              <a:rPr lang="en-US" altLang="zh-CN" smtClean="0"/>
              <a:t>4.6</a:t>
            </a:r>
            <a:r>
              <a:rPr lang="zh-CN" altLang="en-US" smtClean="0"/>
              <a:t>万辆卡车。</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748AE4C-4C31-47E5-BC8E-C347256F67FC}" type="slidenum">
              <a:rPr lang="en-US" altLang="zh-CN"/>
              <a:pPr/>
              <a:t>3</a:t>
            </a:fld>
            <a:endParaRPr lang="en-US" altLang="zh-CN"/>
          </a:p>
        </p:txBody>
      </p:sp>
      <p:sp>
        <p:nvSpPr>
          <p:cNvPr id="12291" name="Rectangle 2"/>
          <p:cNvSpPr>
            <a:spLocks noGrp="1" noRot="1" noChangeAspect="1" noChangeArrowheads="1" noTextEdit="1"/>
          </p:cNvSpPr>
          <p:nvPr>
            <p:ph type="sldImg"/>
          </p:nvPr>
        </p:nvSpPr>
        <p:spPr>
          <a:ln/>
        </p:spPr>
      </p:sp>
      <p:sp>
        <p:nvSpPr>
          <p:cNvPr id="1521667" name="Rectangle 3"/>
          <p:cNvSpPr>
            <a:spLocks noGrp="1" noChangeArrowheads="1"/>
          </p:cNvSpPr>
          <p:nvPr>
            <p:ph type="body" idx="1"/>
          </p:nvPr>
        </p:nvSpPr>
        <p:spPr/>
        <p:txBody>
          <a:bodyPr/>
          <a:lstStyle/>
          <a:p>
            <a:pPr>
              <a:defRPr/>
            </a:pPr>
            <a:r>
              <a:rPr lang="zh-CN" altLang="en-US" dirty="0">
                <a:solidFill>
                  <a:srgbClr val="FF0000"/>
                </a:solidFill>
                <a:effectLst>
                  <a:outerShdw blurRad="38100" dist="38100" dir="2700000" algn="tl">
                    <a:srgbClr val="C0C0C0"/>
                  </a:outerShdw>
                </a:effectLst>
              </a:rPr>
              <a:t>传感器节点只产生探测数据流，没有计算能力，并且相互之间不能通信。</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fld id="{C617CCEA-A4F7-4546-8B3E-2ACB511A169A}" type="slidenum">
              <a:rPr lang="en-US" altLang="zh-CN"/>
              <a:pPr/>
              <a:t>4</a:t>
            </a:fld>
            <a:endParaRPr lang="en-US" altLang="zh-CN"/>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p:spPr>
        <p:txBody>
          <a:bodyPr/>
          <a:lstStyle/>
          <a:p>
            <a:pPr>
              <a:lnSpc>
                <a:spcPct val="125000"/>
              </a:lnSpc>
              <a:spcBef>
                <a:spcPct val="35000"/>
              </a:spcBef>
            </a:pPr>
            <a:r>
              <a:rPr lang="zh-CN" altLang="en-US" sz="1400" smtClean="0">
                <a:solidFill>
                  <a:srgbClr val="FF0000"/>
                </a:solidFill>
                <a:ea typeface="黑体" pitchFamily="49" charset="-122"/>
              </a:rPr>
              <a:t>　第二阶段是</a:t>
            </a:r>
            <a:r>
              <a:rPr lang="zh-CN" altLang="zh-CN" sz="1400" smtClean="0">
                <a:solidFill>
                  <a:schemeClr val="bg2"/>
                </a:solidFill>
                <a:ea typeface="黑体" pitchFamily="49" charset="-122"/>
              </a:rPr>
              <a:t>二十世纪80年代至90年代之间。</a:t>
            </a:r>
          </a:p>
          <a:p>
            <a:pPr>
              <a:lnSpc>
                <a:spcPct val="125000"/>
              </a:lnSpc>
              <a:spcBef>
                <a:spcPct val="35000"/>
              </a:spcBef>
            </a:pPr>
            <a:r>
              <a:rPr lang="zh-CN" altLang="zh-CN" sz="1400" smtClean="0">
                <a:solidFill>
                  <a:srgbClr val="FF0000"/>
                </a:solidFill>
                <a:ea typeface="黑体" pitchFamily="49" charset="-122"/>
              </a:rPr>
              <a:t>　</a:t>
            </a:r>
            <a:r>
              <a:rPr lang="zh-CN" altLang="zh-CN" sz="1300" smtClean="0">
                <a:solidFill>
                  <a:schemeClr val="bg2"/>
                </a:solidFill>
                <a:ea typeface="黑体" pitchFamily="49" charset="-122"/>
              </a:rPr>
              <a:t>主要是美军研制的分布式传感器网络系统、海军协同交战能力系统、远程战场传感器系统等。这种现代微型化的传感器具备感知能力、计算能力和通信能力。 因此在</a:t>
            </a:r>
            <a:r>
              <a:rPr lang="en-US" altLang="zh-CN" sz="1300" smtClean="0">
                <a:solidFill>
                  <a:schemeClr val="bg2"/>
                </a:solidFill>
                <a:ea typeface="黑体" pitchFamily="49" charset="-122"/>
              </a:rPr>
              <a:t>1999</a:t>
            </a:r>
            <a:r>
              <a:rPr lang="zh-CN" altLang="en-US" sz="1300" smtClean="0">
                <a:solidFill>
                  <a:schemeClr val="bg2"/>
                </a:solidFill>
                <a:ea typeface="黑体" pitchFamily="49" charset="-122"/>
              </a:rPr>
              <a:t>年，商业周刊将传感器网络列为</a:t>
            </a:r>
            <a:r>
              <a:rPr lang="en-US" altLang="zh-CN" sz="1300" smtClean="0">
                <a:solidFill>
                  <a:schemeClr val="bg2"/>
                </a:solidFill>
                <a:ea typeface="黑体" pitchFamily="49" charset="-122"/>
              </a:rPr>
              <a:t>21</a:t>
            </a:r>
            <a:r>
              <a:rPr lang="zh-CN" altLang="en-US" sz="1300" smtClean="0">
                <a:solidFill>
                  <a:schemeClr val="bg2"/>
                </a:solidFill>
                <a:ea typeface="黑体" pitchFamily="49" charset="-122"/>
              </a:rPr>
              <a:t>世纪最具影响的</a:t>
            </a:r>
            <a:r>
              <a:rPr lang="en-US" altLang="zh-CN" sz="1300" smtClean="0">
                <a:solidFill>
                  <a:schemeClr val="bg2"/>
                </a:solidFill>
                <a:ea typeface="黑体" pitchFamily="49" charset="-122"/>
              </a:rPr>
              <a:t>21</a:t>
            </a:r>
            <a:r>
              <a:rPr lang="zh-CN" altLang="en-US" sz="1300" smtClean="0">
                <a:solidFill>
                  <a:schemeClr val="bg2"/>
                </a:solidFill>
                <a:ea typeface="黑体" pitchFamily="49" charset="-122"/>
              </a:rPr>
              <a:t>项技术之一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047BF6AD-40A1-467A-B5E2-9D3145849298}" type="slidenum">
              <a:rPr lang="zh-CN" altLang="en-US"/>
              <a:pPr/>
              <a:t>5</a:t>
            </a:fld>
            <a:endParaRPr lang="en-US" altLang="zh-CN"/>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xfrm>
            <a:off x="685800" y="4343400"/>
            <a:ext cx="5486400" cy="4114800"/>
          </a:xfrm>
          <a:noFill/>
          <a:ln/>
        </p:spPr>
        <p:txBody>
          <a:bodyPr/>
          <a:lstStyle/>
          <a:p>
            <a:pPr eaLnBrk="1" hangingPunct="1">
              <a:lnSpc>
                <a:spcPct val="80000"/>
              </a:lnSpc>
            </a:pPr>
            <a:r>
              <a:rPr lang="en-US" altLang="zh-CN" sz="800" b="1" smtClean="0"/>
              <a:t>WSN</a:t>
            </a:r>
            <a:r>
              <a:rPr lang="zh-CN" altLang="en-US" sz="800" b="1" smtClean="0"/>
              <a:t>并不是一种新兴的技术，早在海湾战争中它就被派上了用场：当时的美军部队使用大量的智能灰尘传感器结点，将光、声信息汇集起来，从而能够实现快速锁定目标，进行定向轰炸。随着相关技术</a:t>
            </a:r>
            <a:r>
              <a:rPr lang="en-US" altLang="zh-CN" sz="800" b="1" smtClean="0"/>
              <a:t>(</a:t>
            </a:r>
            <a:r>
              <a:rPr lang="zh-CN" altLang="en-US" sz="800" b="1" smtClean="0"/>
              <a:t>如网络协议</a:t>
            </a:r>
            <a:r>
              <a:rPr lang="en-US" altLang="zh-CN" sz="800" b="1" smtClean="0"/>
              <a:t>)</a:t>
            </a:r>
            <a:r>
              <a:rPr lang="zh-CN" altLang="en-US" sz="800" b="1" smtClean="0"/>
              <a:t>的不断成熟，</a:t>
            </a:r>
            <a:r>
              <a:rPr lang="en-US" altLang="zh-CN" sz="800" b="1" smtClean="0"/>
              <a:t>WSN</a:t>
            </a:r>
            <a:r>
              <a:rPr lang="zh-CN" altLang="en-US" sz="800" b="1" smtClean="0"/>
              <a:t>的应用范围也在逐渐扩大。陈章龙举例说：</a:t>
            </a:r>
            <a:r>
              <a:rPr lang="en-US" altLang="zh-CN" sz="800" b="1" smtClean="0"/>
              <a:t>"</a:t>
            </a:r>
            <a:r>
              <a:rPr lang="zh-CN" altLang="en-US" sz="800" b="1" smtClean="0"/>
              <a:t>目前家庭网关、家电设备以及外设控制之间都是利用</a:t>
            </a:r>
            <a:r>
              <a:rPr lang="en-US" altLang="zh-CN" sz="800" b="1" smtClean="0"/>
              <a:t>RS485</a:t>
            </a:r>
            <a:r>
              <a:rPr lang="zh-CN" altLang="en-US" sz="800" b="1" smtClean="0"/>
              <a:t>电力线或专线进行互连。这在价格上很难接受。如果选用</a:t>
            </a:r>
            <a:r>
              <a:rPr lang="en-US" altLang="zh-CN" sz="800" b="1" smtClean="0"/>
              <a:t>Zigbee</a:t>
            </a:r>
            <a:r>
              <a:rPr lang="zh-CN" altLang="en-US" sz="800" b="1" smtClean="0"/>
              <a:t>的</a:t>
            </a:r>
            <a:r>
              <a:rPr lang="en-US" altLang="zh-CN" sz="800" b="1" smtClean="0"/>
              <a:t>WSN</a:t>
            </a:r>
            <a:r>
              <a:rPr lang="zh-CN" altLang="en-US" sz="800" b="1" smtClean="0"/>
              <a:t>，则会大大节省开支。</a:t>
            </a:r>
            <a:r>
              <a:rPr lang="en-US" altLang="zh-CN" sz="800" b="1" smtClean="0"/>
              <a:t>"</a:t>
            </a:r>
            <a:r>
              <a:rPr lang="en-US" altLang="zh-CN" sz="800" b="1" smtClean="0">
                <a:latin typeface="Arial" charset="0"/>
              </a:rPr>
              <a:t> </a:t>
            </a:r>
            <a:r>
              <a:rPr lang="en-US" altLang="zh-CN" sz="800" b="1" smtClean="0"/>
              <a:t> </a:t>
            </a:r>
          </a:p>
          <a:p>
            <a:pPr eaLnBrk="1" hangingPunct="1">
              <a:lnSpc>
                <a:spcPct val="80000"/>
              </a:lnSpc>
            </a:pPr>
            <a:r>
              <a:rPr lang="en-US" altLang="zh-CN" sz="800" smtClean="0"/>
              <a:t> </a:t>
            </a:r>
            <a:r>
              <a:rPr lang="zh-CN" altLang="en-US" sz="800" smtClean="0"/>
              <a:t>无线传感器网络是由大量传感器结点通过无线通信技术自组织构成的网络。它能够实现数据的采集量化、处理融合和传输应用。这些应用一般不需要很高的带宽，但是对功耗要求却很高，大部分时间必须保持低功耗。由于无线传感结点通常使用存储容量受限的嵌入式处理器</a:t>
            </a:r>
            <a:r>
              <a:rPr lang="en-US" altLang="zh-CN" sz="800" smtClean="0"/>
              <a:t>/</a:t>
            </a:r>
            <a:r>
              <a:rPr lang="zh-CN" altLang="en-US" sz="800" smtClean="0"/>
              <a:t>控制器，因此对协议栈的大小也有严格限制。另外，</a:t>
            </a:r>
            <a:r>
              <a:rPr lang="en-US" altLang="zh-CN" sz="800" smtClean="0"/>
              <a:t>WSN</a:t>
            </a:r>
            <a:r>
              <a:rPr lang="zh-CN" altLang="en-US" sz="800" smtClean="0"/>
              <a:t>对网络安全性、结点自动配置、网络动态重组等方面也有一定的要求。 </a:t>
            </a:r>
          </a:p>
          <a:p>
            <a:pPr eaLnBrk="1" hangingPunct="1">
              <a:lnSpc>
                <a:spcPct val="80000"/>
              </a:lnSpc>
            </a:pPr>
            <a:r>
              <a:rPr lang="zh-CN" altLang="en-US" sz="800" smtClean="0"/>
              <a:t>    </a:t>
            </a:r>
            <a:r>
              <a:rPr lang="en-US" altLang="zh-CN" sz="800" smtClean="0"/>
              <a:t>WSN</a:t>
            </a:r>
            <a:r>
              <a:rPr lang="zh-CN" altLang="en-US" sz="800" smtClean="0"/>
              <a:t>的特殊性对应用于该技术的网络协议提出了较高要求。虽然蓝牙、</a:t>
            </a:r>
            <a:r>
              <a:rPr lang="en-US" altLang="zh-CN" sz="800" smtClean="0"/>
              <a:t>Ad hoc</a:t>
            </a:r>
            <a:r>
              <a:rPr lang="zh-CN" altLang="en-US" sz="800" smtClean="0"/>
              <a:t>等技术都是人们谈论的热点，不过，陈章龙表示，</a:t>
            </a:r>
            <a:r>
              <a:rPr lang="en-US" altLang="zh-CN" sz="800" smtClean="0"/>
              <a:t>Zigbee(IEEE802.15.4)</a:t>
            </a:r>
            <a:r>
              <a:rPr lang="zh-CN" altLang="en-US" sz="800" smtClean="0"/>
              <a:t>才是目前最具竞争力的</a:t>
            </a:r>
            <a:r>
              <a:rPr lang="en-US" altLang="zh-CN" sz="800" smtClean="0"/>
              <a:t>WSN</a:t>
            </a:r>
            <a:r>
              <a:rPr lang="zh-CN" altLang="en-US" sz="800" smtClean="0"/>
              <a:t>网络协议。 </a:t>
            </a:r>
          </a:p>
          <a:p>
            <a:pPr eaLnBrk="1" hangingPunct="1">
              <a:lnSpc>
                <a:spcPct val="80000"/>
              </a:lnSpc>
            </a:pPr>
            <a:r>
              <a:rPr lang="zh-CN" altLang="en-US" sz="800" smtClean="0"/>
              <a:t>    </a:t>
            </a:r>
            <a:r>
              <a:rPr lang="en-US" altLang="zh-CN" sz="800" smtClean="0"/>
              <a:t>"ZigBee</a:t>
            </a:r>
            <a:r>
              <a:rPr lang="zh-CN" altLang="en-US" sz="800" smtClean="0"/>
              <a:t>传输速度为</a:t>
            </a:r>
            <a:r>
              <a:rPr lang="en-US" altLang="zh-CN" sz="800" smtClean="0"/>
              <a:t>20k~250kbps</a:t>
            </a:r>
            <a:r>
              <a:rPr lang="zh-CN" altLang="en-US" sz="800" smtClean="0"/>
              <a:t>，这对于</a:t>
            </a:r>
            <a:r>
              <a:rPr lang="en-US" altLang="zh-CN" sz="800" smtClean="0"/>
              <a:t>3C</a:t>
            </a:r>
            <a:r>
              <a:rPr lang="zh-CN" altLang="en-US" sz="800" smtClean="0"/>
              <a:t>和</a:t>
            </a:r>
            <a:r>
              <a:rPr lang="en-US" altLang="zh-CN" sz="800" smtClean="0"/>
              <a:t>IA(</a:t>
            </a:r>
            <a:r>
              <a:rPr lang="zh-CN" altLang="en-US" sz="800" smtClean="0"/>
              <a:t>信息家电</a:t>
            </a:r>
            <a:r>
              <a:rPr lang="en-US" altLang="zh-CN" sz="800" smtClean="0"/>
              <a:t>)</a:t>
            </a:r>
            <a:r>
              <a:rPr lang="zh-CN" altLang="en-US" sz="800" smtClean="0"/>
              <a:t>来说，已经足够了。</a:t>
            </a:r>
            <a:r>
              <a:rPr lang="en-US" altLang="zh-CN" sz="800" smtClean="0"/>
              <a:t>"</a:t>
            </a:r>
            <a:r>
              <a:rPr lang="zh-CN" altLang="en-US" sz="800" smtClean="0"/>
              <a:t>陈章龙表示。</a:t>
            </a:r>
            <a:r>
              <a:rPr lang="en-US" altLang="zh-CN" sz="800" smtClean="0"/>
              <a:t>ZigBee</a:t>
            </a:r>
            <a:r>
              <a:rPr lang="zh-CN" altLang="en-US" sz="800" smtClean="0"/>
              <a:t>的其他优势还包括：</a:t>
            </a:r>
            <a:r>
              <a:rPr lang="en-US" altLang="zh-CN" sz="800" smtClean="0"/>
              <a:t>16</a:t>
            </a:r>
            <a:r>
              <a:rPr lang="zh-CN" altLang="en-US" sz="800" smtClean="0"/>
              <a:t>位</a:t>
            </a:r>
            <a:r>
              <a:rPr lang="en-US" altLang="zh-CN" sz="800" smtClean="0"/>
              <a:t>/64</a:t>
            </a:r>
            <a:r>
              <a:rPr lang="zh-CN" altLang="en-US" sz="800" smtClean="0"/>
              <a:t>位 </a:t>
            </a:r>
            <a:r>
              <a:rPr lang="en-US" altLang="zh-CN" sz="800" smtClean="0"/>
              <a:t>IEEE</a:t>
            </a:r>
            <a:r>
              <a:rPr lang="zh-CN" altLang="en-US" sz="800" smtClean="0"/>
              <a:t>寻址、</a:t>
            </a:r>
            <a:r>
              <a:rPr lang="en-US" altLang="zh-CN" sz="800" smtClean="0"/>
              <a:t>CSMA-CA</a:t>
            </a:r>
            <a:r>
              <a:rPr lang="zh-CN" altLang="en-US" sz="800" smtClean="0"/>
              <a:t>信道接入、支持点对点、星状及网格网络拓扑、可自组成网、全握手</a:t>
            </a:r>
            <a:r>
              <a:rPr lang="en-US" altLang="zh-CN" sz="800" smtClean="0"/>
              <a:t>(Fully handshaked)</a:t>
            </a:r>
            <a:r>
              <a:rPr lang="zh-CN" altLang="en-US" sz="800" smtClean="0"/>
              <a:t>协议保证了传输的稳定性。</a:t>
            </a:r>
            <a:r>
              <a:rPr lang="en-US" altLang="zh-CN" sz="800" smtClean="0"/>
              <a:t>ZigBee</a:t>
            </a:r>
            <a:r>
              <a:rPr lang="zh-CN" altLang="en-US" sz="800" smtClean="0"/>
              <a:t>在</a:t>
            </a:r>
            <a:r>
              <a:rPr lang="en-US" altLang="zh-CN" sz="800" smtClean="0"/>
              <a:t>2.4G ISM</a:t>
            </a:r>
            <a:r>
              <a:rPr lang="zh-CN" altLang="en-US" sz="800" smtClean="0"/>
              <a:t>频段内有</a:t>
            </a:r>
            <a:r>
              <a:rPr lang="en-US" altLang="zh-CN" sz="800" smtClean="0"/>
              <a:t>5MHz 16</a:t>
            </a:r>
            <a:r>
              <a:rPr lang="zh-CN" altLang="en-US" sz="800" smtClean="0"/>
              <a:t>个频道，</a:t>
            </a:r>
            <a:r>
              <a:rPr lang="en-US" altLang="zh-CN" sz="800" smtClean="0"/>
              <a:t>915MHz</a:t>
            </a:r>
            <a:r>
              <a:rPr lang="zh-CN" altLang="en-US" sz="800" smtClean="0"/>
              <a:t>频段内有</a:t>
            </a:r>
            <a:r>
              <a:rPr lang="en-US" altLang="zh-CN" sz="800" smtClean="0"/>
              <a:t>10</a:t>
            </a:r>
            <a:r>
              <a:rPr lang="zh-CN" altLang="en-US" sz="800" smtClean="0"/>
              <a:t>个频道，</a:t>
            </a:r>
            <a:r>
              <a:rPr lang="en-US" altLang="zh-CN" sz="800" smtClean="0"/>
              <a:t>868MHz</a:t>
            </a:r>
            <a:r>
              <a:rPr lang="zh-CN" altLang="en-US" sz="800" smtClean="0"/>
              <a:t>频段内有</a:t>
            </a:r>
            <a:r>
              <a:rPr lang="en-US" altLang="zh-CN" sz="800" smtClean="0"/>
              <a:t>1</a:t>
            </a:r>
            <a:r>
              <a:rPr lang="zh-CN" altLang="en-US" sz="800" smtClean="0"/>
              <a:t>个频道。此外，它还具有低功耗的特点。 </a:t>
            </a:r>
          </a:p>
          <a:p>
            <a:pPr eaLnBrk="1" hangingPunct="1">
              <a:lnSpc>
                <a:spcPct val="80000"/>
              </a:lnSpc>
            </a:pPr>
            <a:r>
              <a:rPr lang="zh-CN" altLang="en-US" sz="800" smtClean="0"/>
              <a:t>    </a:t>
            </a:r>
            <a:r>
              <a:rPr lang="en-US" altLang="zh-CN" sz="800" smtClean="0"/>
              <a:t>WSN</a:t>
            </a:r>
            <a:r>
              <a:rPr lang="zh-CN" altLang="en-US" sz="800" smtClean="0"/>
              <a:t>并不是一种新兴的技术，早在海湾战争中它就被派上了用场：当时的美军部队使用大量的智能灰尘传感器结点，将光、声信息汇集起来，从而能够实现快速锁定目标，进行定向轰炸。随着相关技术</a:t>
            </a:r>
            <a:r>
              <a:rPr lang="en-US" altLang="zh-CN" sz="800" smtClean="0"/>
              <a:t>(</a:t>
            </a:r>
            <a:r>
              <a:rPr lang="zh-CN" altLang="en-US" sz="800" smtClean="0"/>
              <a:t>如网络协议</a:t>
            </a:r>
            <a:r>
              <a:rPr lang="en-US" altLang="zh-CN" sz="800" smtClean="0"/>
              <a:t>)</a:t>
            </a:r>
            <a:r>
              <a:rPr lang="zh-CN" altLang="en-US" sz="800" smtClean="0"/>
              <a:t>的不断成熟，</a:t>
            </a:r>
            <a:r>
              <a:rPr lang="en-US" altLang="zh-CN" sz="800" smtClean="0"/>
              <a:t>WSN</a:t>
            </a:r>
            <a:r>
              <a:rPr lang="zh-CN" altLang="en-US" sz="800" smtClean="0"/>
              <a:t>的应用范围也在逐渐扩大。陈章龙举例说：</a:t>
            </a:r>
            <a:r>
              <a:rPr lang="en-US" altLang="zh-CN" sz="800" smtClean="0"/>
              <a:t>"</a:t>
            </a:r>
            <a:r>
              <a:rPr lang="zh-CN" altLang="en-US" sz="800" smtClean="0"/>
              <a:t>目前家庭网关、家电设备以及外设控制之间都是利用</a:t>
            </a:r>
            <a:r>
              <a:rPr lang="en-US" altLang="zh-CN" sz="800" smtClean="0"/>
              <a:t>RS485</a:t>
            </a:r>
            <a:r>
              <a:rPr lang="zh-CN" altLang="en-US" sz="800" smtClean="0"/>
              <a:t>电力线或专线进行互连。这在价格上很难接受。如果选用</a:t>
            </a:r>
            <a:r>
              <a:rPr lang="en-US" altLang="zh-CN" sz="800" smtClean="0"/>
              <a:t>Zigbee</a:t>
            </a:r>
            <a:r>
              <a:rPr lang="zh-CN" altLang="en-US" sz="800" smtClean="0"/>
              <a:t>的</a:t>
            </a:r>
            <a:r>
              <a:rPr lang="en-US" altLang="zh-CN" sz="800" smtClean="0"/>
              <a:t>WSN</a:t>
            </a:r>
            <a:r>
              <a:rPr lang="zh-CN" altLang="en-US" sz="800" smtClean="0"/>
              <a:t>，则会大大节省开支。</a:t>
            </a:r>
            <a:r>
              <a:rPr lang="en-US" altLang="zh-CN" sz="800" smtClean="0"/>
              <a:t>" </a:t>
            </a:r>
          </a:p>
          <a:p>
            <a:pPr eaLnBrk="1" hangingPunct="1">
              <a:lnSpc>
                <a:spcPct val="80000"/>
              </a:lnSpc>
            </a:pPr>
            <a:r>
              <a:rPr lang="en-US" altLang="zh-CN" sz="800" smtClean="0"/>
              <a:t>    </a:t>
            </a:r>
            <a:r>
              <a:rPr lang="zh-CN" altLang="en-US" sz="800" smtClean="0"/>
              <a:t>美国国防部国防高级研究计划局</a:t>
            </a:r>
            <a:r>
              <a:rPr lang="en-US" altLang="zh-CN" sz="800" smtClean="0"/>
              <a:t>(DARPA)</a:t>
            </a:r>
            <a:r>
              <a:rPr lang="zh-CN" altLang="en-US" sz="800" smtClean="0"/>
              <a:t>和美国空军</a:t>
            </a:r>
            <a:r>
              <a:rPr lang="en-US" altLang="zh-CN" sz="800" smtClean="0"/>
              <a:t>(USAF)</a:t>
            </a:r>
            <a:r>
              <a:rPr lang="zh-CN" altLang="en-US" sz="800" smtClean="0"/>
              <a:t>正在合作开发的网络嵌入式系统技术</a:t>
            </a:r>
            <a:r>
              <a:rPr lang="en-US" altLang="zh-CN" sz="800" smtClean="0"/>
              <a:t>(NEST)</a:t>
            </a:r>
            <a:r>
              <a:rPr lang="zh-CN" altLang="en-US" sz="800" smtClean="0"/>
              <a:t>是</a:t>
            </a:r>
            <a:r>
              <a:rPr lang="en-US" altLang="zh-CN" sz="800" smtClean="0"/>
              <a:t>WSN</a:t>
            </a:r>
            <a:r>
              <a:rPr lang="zh-CN" altLang="en-US" sz="800" smtClean="0"/>
              <a:t>在军事方面的最新应用。利用广泛散布于特定区域、检查站、建筑物和护卫车队等地的</a:t>
            </a:r>
            <a:r>
              <a:rPr lang="en-US" altLang="zh-CN" sz="800" smtClean="0"/>
              <a:t>WSN</a:t>
            </a:r>
            <a:r>
              <a:rPr lang="zh-CN" altLang="en-US" sz="800" smtClean="0"/>
              <a:t>结点，作战人员能够对狙击手和其他隐蔽的射手进行定位。这些结点能够跟踪子弹产生的冲击波，在结点范围内测定子弹发射时产生声震和枪震的时间，以判定子弹的发射源。 </a:t>
            </a:r>
          </a:p>
          <a:p>
            <a:pPr eaLnBrk="1" hangingPunct="1">
              <a:lnSpc>
                <a:spcPct val="80000"/>
              </a:lnSpc>
            </a:pPr>
            <a:r>
              <a:rPr lang="zh-CN" altLang="en-US" sz="800" smtClean="0"/>
              <a:t>    </a:t>
            </a:r>
            <a:r>
              <a:rPr lang="en-US" altLang="zh-CN" sz="800" smtClean="0"/>
              <a:t>"WSN</a:t>
            </a:r>
            <a:r>
              <a:rPr lang="zh-CN" altLang="en-US" sz="800" smtClean="0"/>
              <a:t>还可以应用在环境监测、洪水预报、动物栖息的监控、温度</a:t>
            </a:r>
            <a:r>
              <a:rPr lang="en-US" altLang="zh-CN" sz="800" smtClean="0"/>
              <a:t>/</a:t>
            </a:r>
            <a:r>
              <a:rPr lang="zh-CN" altLang="en-US" sz="800" smtClean="0"/>
              <a:t>照明</a:t>
            </a:r>
            <a:r>
              <a:rPr lang="en-US" altLang="zh-CN" sz="800" smtClean="0"/>
              <a:t>/</a:t>
            </a:r>
            <a:r>
              <a:rPr lang="zh-CN" altLang="en-US" sz="800" smtClean="0"/>
              <a:t>安全控制、城市交通管理、库存和物流管理等。</a:t>
            </a:r>
            <a:r>
              <a:rPr lang="en-US" altLang="zh-CN" sz="800" smtClean="0"/>
              <a:t>"</a:t>
            </a:r>
            <a:r>
              <a:rPr lang="zh-CN" altLang="en-US" sz="800" smtClean="0"/>
              <a:t>陈章龙说，</a:t>
            </a:r>
            <a:r>
              <a:rPr lang="en-US" altLang="zh-CN" sz="800" smtClean="0"/>
              <a:t>"</a:t>
            </a:r>
            <a:r>
              <a:rPr lang="zh-CN" altLang="en-US" sz="800" smtClean="0"/>
              <a:t>特别要指出的是，</a:t>
            </a:r>
            <a:r>
              <a:rPr lang="en-US" altLang="zh-CN" sz="800" smtClean="0"/>
              <a:t>WSN</a:t>
            </a:r>
            <a:r>
              <a:rPr lang="zh-CN" altLang="en-US" sz="800" smtClean="0"/>
              <a:t>和</a:t>
            </a:r>
            <a:r>
              <a:rPr lang="en-US" altLang="zh-CN" sz="800" smtClean="0"/>
              <a:t>RFID</a:t>
            </a:r>
            <a:r>
              <a:rPr lang="zh-CN" altLang="en-US" sz="800" smtClean="0"/>
              <a:t>技术的融合。由于</a:t>
            </a:r>
            <a:r>
              <a:rPr lang="en-US" altLang="zh-CN" sz="800" smtClean="0"/>
              <a:t>RFID</a:t>
            </a:r>
            <a:r>
              <a:rPr lang="zh-CN" altLang="en-US" sz="800" smtClean="0"/>
              <a:t>抗干扰性较差，而且有效距离一般小于</a:t>
            </a:r>
            <a:r>
              <a:rPr lang="en-US" altLang="zh-CN" sz="800" smtClean="0"/>
              <a:t>10m</a:t>
            </a:r>
            <a:r>
              <a:rPr lang="zh-CN" altLang="en-US" sz="800" smtClean="0"/>
              <a:t>，这对它的应用是个限制。如果将</a:t>
            </a:r>
            <a:r>
              <a:rPr lang="en-US" altLang="zh-CN" sz="800" smtClean="0"/>
              <a:t>Zigbee</a:t>
            </a:r>
            <a:r>
              <a:rPr lang="zh-CN" altLang="en-US" sz="800" smtClean="0"/>
              <a:t>的</a:t>
            </a:r>
            <a:r>
              <a:rPr lang="en-US" altLang="zh-CN" sz="800" smtClean="0"/>
              <a:t>WSN</a:t>
            </a:r>
            <a:r>
              <a:rPr lang="zh-CN" altLang="en-US" sz="800" smtClean="0"/>
              <a:t>同</a:t>
            </a:r>
            <a:r>
              <a:rPr lang="en-US" altLang="zh-CN" sz="800" smtClean="0"/>
              <a:t>RFID</a:t>
            </a:r>
            <a:r>
              <a:rPr lang="zh-CN" altLang="en-US" sz="800" smtClean="0"/>
              <a:t>结合起来，利用前者高达</a:t>
            </a:r>
            <a:r>
              <a:rPr lang="en-US" altLang="zh-CN" sz="800" smtClean="0"/>
              <a:t>100m</a:t>
            </a:r>
            <a:r>
              <a:rPr lang="zh-CN" altLang="en-US" sz="800" smtClean="0"/>
              <a:t>的有效半径，形成</a:t>
            </a:r>
            <a:r>
              <a:rPr lang="en-US" altLang="zh-CN" sz="800" smtClean="0"/>
              <a:t>WSID</a:t>
            </a:r>
            <a:r>
              <a:rPr lang="zh-CN" altLang="en-US" sz="800" smtClean="0"/>
              <a:t>网络，其应用前景不可估量。</a:t>
            </a:r>
            <a:r>
              <a:rPr lang="en-US" altLang="zh-CN" sz="800" smtClean="0"/>
              <a:t>" </a:t>
            </a:r>
          </a:p>
          <a:p>
            <a:pPr eaLnBrk="1" hangingPunct="1">
              <a:lnSpc>
                <a:spcPct val="80000"/>
              </a:lnSpc>
            </a:pPr>
            <a:r>
              <a:rPr lang="en-US" altLang="zh-CN" sz="800" smtClean="0"/>
              <a:t>    </a:t>
            </a:r>
            <a:r>
              <a:rPr lang="zh-CN" altLang="en-US" sz="800" smtClean="0"/>
              <a:t>陈章龙的建议得到了业界其他人士的认同。无线数据研究集团总裁</a:t>
            </a:r>
            <a:r>
              <a:rPr lang="en-US" altLang="zh-CN" sz="800" smtClean="0"/>
              <a:t>Ian McPherson</a:t>
            </a:r>
            <a:r>
              <a:rPr lang="zh-CN" altLang="en-US" sz="800" smtClean="0"/>
              <a:t>表示，</a:t>
            </a:r>
            <a:r>
              <a:rPr lang="en-US" altLang="zh-CN" sz="800" smtClean="0"/>
              <a:t>Zigbee</a:t>
            </a:r>
            <a:r>
              <a:rPr lang="zh-CN" altLang="en-US" sz="800" smtClean="0"/>
              <a:t>无线电有希望成为主动的</a:t>
            </a:r>
            <a:r>
              <a:rPr lang="en-US" altLang="zh-CN" sz="800" smtClean="0"/>
              <a:t>RFID</a:t>
            </a:r>
            <a:r>
              <a:rPr lang="zh-CN" altLang="en-US" sz="800" smtClean="0"/>
              <a:t>标签。尽管</a:t>
            </a:r>
            <a:r>
              <a:rPr lang="en-US" altLang="zh-CN" sz="800" smtClean="0"/>
              <a:t>Zigbee</a:t>
            </a:r>
            <a:r>
              <a:rPr lang="zh-CN" altLang="en-US" sz="800" smtClean="0"/>
              <a:t>产品的主要用途并不是用来代替被动</a:t>
            </a:r>
            <a:r>
              <a:rPr lang="en-US" altLang="zh-CN" sz="800" smtClean="0"/>
              <a:t>RFID</a:t>
            </a:r>
            <a:r>
              <a:rPr lang="zh-CN" altLang="en-US" sz="800" smtClean="0"/>
              <a:t>，但利用更多的传感器和更少的网关，它们可以降低主动</a:t>
            </a:r>
            <a:r>
              <a:rPr lang="en-US" altLang="zh-CN" sz="800" smtClean="0"/>
              <a:t>RFID</a:t>
            </a:r>
            <a:r>
              <a:rPr lang="zh-CN" altLang="en-US" sz="800" smtClean="0"/>
              <a:t>的成本。 </a:t>
            </a:r>
          </a:p>
          <a:p>
            <a:pPr eaLnBrk="1" hangingPunct="1">
              <a:lnSpc>
                <a:spcPct val="80000"/>
              </a:lnSpc>
            </a:pPr>
            <a:r>
              <a:rPr lang="zh-CN" altLang="en-US" sz="800" smtClean="0"/>
              <a:t>   </a:t>
            </a:r>
            <a:r>
              <a:rPr lang="en-US" altLang="zh-CN" sz="800" smtClean="0"/>
              <a:t>WSN</a:t>
            </a:r>
            <a:r>
              <a:rPr lang="zh-CN" altLang="en-US" sz="800" smtClean="0"/>
              <a:t>正在受到越来越多技术人员和科学家们的关注。波士顿大学在去年底牵头创办了传感器网络协会，期望通过相互合作促进传感器联网技术领域的合作项目。该协会吸收了</a:t>
            </a:r>
            <a:r>
              <a:rPr lang="en-US" altLang="zh-CN" sz="800" smtClean="0"/>
              <a:t>BP</a:t>
            </a:r>
            <a:r>
              <a:rPr lang="zh-CN" altLang="en-US" sz="800" smtClean="0"/>
              <a:t>、霍尼韦尔、</a:t>
            </a:r>
            <a:r>
              <a:rPr lang="en-US" altLang="zh-CN" sz="800" smtClean="0"/>
              <a:t>Inetco Systems</a:t>
            </a:r>
            <a:r>
              <a:rPr lang="zh-CN" altLang="en-US" sz="800" smtClean="0"/>
              <a:t>、</a:t>
            </a:r>
            <a:r>
              <a:rPr lang="en-US" altLang="zh-CN" sz="800" smtClean="0"/>
              <a:t>Invensys</a:t>
            </a:r>
            <a:r>
              <a:rPr lang="zh-CN" altLang="en-US" sz="800" smtClean="0"/>
              <a:t>、</a:t>
            </a:r>
            <a:r>
              <a:rPr lang="en-US" altLang="zh-CN" sz="800" smtClean="0"/>
              <a:t>L-3 Communications</a:t>
            </a:r>
            <a:r>
              <a:rPr lang="zh-CN" altLang="en-US" sz="800" smtClean="0"/>
              <a:t>、</a:t>
            </a:r>
            <a:r>
              <a:rPr lang="en-US" altLang="zh-CN" sz="800" smtClean="0"/>
              <a:t>Millennial Net</a:t>
            </a:r>
            <a:r>
              <a:rPr lang="zh-CN" altLang="en-US" sz="800" smtClean="0"/>
              <a:t>、</a:t>
            </a:r>
            <a:r>
              <a:rPr lang="en-US" altLang="zh-CN" sz="800" smtClean="0"/>
              <a:t>Radianse</a:t>
            </a:r>
            <a:r>
              <a:rPr lang="zh-CN" altLang="en-US" sz="800" smtClean="0"/>
              <a:t>、</a:t>
            </a:r>
            <a:r>
              <a:rPr lang="en-US" altLang="zh-CN" sz="800" smtClean="0"/>
              <a:t>Sensicast Systems</a:t>
            </a:r>
            <a:r>
              <a:rPr lang="zh-CN" altLang="en-US" sz="800" smtClean="0"/>
              <a:t>及</a:t>
            </a:r>
            <a:r>
              <a:rPr lang="en-US" altLang="zh-CN" sz="800" smtClean="0"/>
              <a:t>Textron Systems</a:t>
            </a:r>
            <a:r>
              <a:rPr lang="zh-CN" altLang="en-US" sz="800" smtClean="0"/>
              <a:t>等多家公司参与其中。而哈佛大学及麻萨诸塞大学也成为学术参与者之一。此外，在中国，国防科技大学、复旦大学、中科院计算所等科研院所也已开始进行</a:t>
            </a:r>
            <a:r>
              <a:rPr lang="en-US" altLang="zh-CN" sz="800" smtClean="0"/>
              <a:t>WSN</a:t>
            </a:r>
            <a:r>
              <a:rPr lang="zh-CN" altLang="en-US" sz="800" smtClean="0"/>
              <a:t>的项目研究。 </a:t>
            </a:r>
          </a:p>
          <a:p>
            <a:pPr eaLnBrk="1" hangingPunct="1">
              <a:lnSpc>
                <a:spcPct val="80000"/>
              </a:lnSpc>
            </a:pPr>
            <a:r>
              <a:rPr lang="zh-CN" altLang="en-US" sz="800" smtClean="0"/>
              <a:t>    目前，</a:t>
            </a:r>
            <a:r>
              <a:rPr lang="en-US" altLang="zh-CN" sz="800" smtClean="0"/>
              <a:t>WSN </a:t>
            </a:r>
            <a:r>
              <a:rPr lang="zh-CN" altLang="en-US" sz="800" smtClean="0"/>
              <a:t>的研究热点主要有：网络体系结构、路由及数据分发、链路层协议、</a:t>
            </a:r>
            <a:r>
              <a:rPr lang="en-US" altLang="zh-CN" sz="800" smtClean="0"/>
              <a:t>WSN</a:t>
            </a:r>
            <a:r>
              <a:rPr lang="zh-CN" altLang="en-US" sz="800" smtClean="0"/>
              <a:t>和</a:t>
            </a:r>
            <a:r>
              <a:rPr lang="en-US" altLang="zh-CN" sz="800" smtClean="0"/>
              <a:t>IPv6</a:t>
            </a:r>
            <a:r>
              <a:rPr lang="zh-CN" altLang="en-US" sz="800" smtClean="0"/>
              <a:t>的结合、数据的采集捕获技术、融合处理技术和数据库技术、功耗管理、定位技术、安全、适合</a:t>
            </a:r>
            <a:r>
              <a:rPr lang="en-US" altLang="zh-CN" sz="800" smtClean="0"/>
              <a:t>WSN </a:t>
            </a:r>
            <a:r>
              <a:rPr lang="zh-CN" altLang="en-US" sz="800" smtClean="0"/>
              <a:t>的软件开发环境和软件工具、模拟器、应用系统的开发等。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52286006-C4A6-4E08-A142-3CB11D4559E0}" type="slidenum">
              <a:rPr lang="en-US" altLang="zh-CN"/>
              <a:pPr/>
              <a:t>6</a:t>
            </a:fld>
            <a:endParaRPr lang="en-US" altLang="zh-CN"/>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r>
              <a:rPr lang="zh-CN" altLang="en-US" smtClean="0"/>
              <a:t>　第三阶段：</a:t>
            </a:r>
            <a:r>
              <a:rPr lang="en-US" altLang="zh-CN" smtClean="0"/>
              <a:t>21</a:t>
            </a:r>
            <a:r>
              <a:rPr lang="zh-CN" altLang="en-US" smtClean="0"/>
              <a:t>世纪开始至今。也就是本课开始介绍的</a:t>
            </a:r>
            <a:r>
              <a:rPr lang="en-US" altLang="zh-CN" smtClean="0"/>
              <a:t>911</a:t>
            </a:r>
            <a:r>
              <a:rPr lang="zh-CN" altLang="en-US" smtClean="0"/>
              <a:t>事件发生之后。这个阶段的传感器网络技术特点在于网络传输自组织、节点设计低功耗。</a:t>
            </a:r>
          </a:p>
          <a:p>
            <a:r>
              <a:rPr lang="zh-CN" altLang="en-US" smtClean="0"/>
              <a:t>除了应用于情报部门反恐活动以外，在其它领域更是获得了很好的应用，所以</a:t>
            </a:r>
            <a:r>
              <a:rPr lang="en-US" altLang="zh-CN" smtClean="0"/>
              <a:t>2002</a:t>
            </a:r>
            <a:r>
              <a:rPr lang="zh-CN" altLang="en-US" smtClean="0"/>
              <a:t>年</a:t>
            </a:r>
            <a:r>
              <a:rPr lang="zh-CN" altLang="en-US" sz="1300" smtClean="0">
                <a:solidFill>
                  <a:schemeClr val="bg2"/>
                </a:solidFill>
                <a:ea typeface="黑体" pitchFamily="49" charset="-122"/>
              </a:rPr>
              <a:t>美国</a:t>
            </a:r>
            <a:r>
              <a:rPr lang="zh-CN" altLang="en-US" smtClean="0"/>
              <a:t>国家重点实验室－－</a:t>
            </a:r>
            <a:r>
              <a:rPr lang="zh-CN" altLang="en-US" sz="1300" smtClean="0">
                <a:solidFill>
                  <a:schemeClr val="bg2"/>
                </a:solidFill>
                <a:ea typeface="黑体" pitchFamily="49" charset="-122"/>
              </a:rPr>
              <a:t>橡树岭实验室提出了“网络就是传感器”的论断。</a:t>
            </a:r>
            <a:endParaRPr lang="zh-CN" altLang="en-US" smtClean="0"/>
          </a:p>
          <a:p>
            <a:r>
              <a:rPr lang="zh-CN" altLang="en-US" sz="1300" smtClean="0">
                <a:solidFill>
                  <a:schemeClr val="bg2"/>
                </a:solidFill>
                <a:ea typeface="黑体" pitchFamily="49" charset="-122"/>
              </a:rPr>
              <a:t>由于</a:t>
            </a:r>
            <a:r>
              <a:rPr lang="zh-CN" altLang="en-US" smtClean="0"/>
              <a:t>无线传感网在国际上被认为是继互联网之后的第二大网络，</a:t>
            </a:r>
            <a:r>
              <a:rPr lang="en-US" altLang="zh-CN" sz="1000" smtClean="0">
                <a:solidFill>
                  <a:srgbClr val="FF0000"/>
                </a:solidFill>
                <a:ea typeface="黑体" pitchFamily="49" charset="-122"/>
              </a:rPr>
              <a:t>2003</a:t>
            </a:r>
            <a:r>
              <a:rPr lang="zh-CN" altLang="en-US" sz="1000" smtClean="0">
                <a:solidFill>
                  <a:srgbClr val="FF0000"/>
                </a:solidFill>
                <a:ea typeface="黑体" pitchFamily="49" charset="-122"/>
              </a:rPr>
              <a:t>年</a:t>
            </a:r>
            <a:r>
              <a:rPr lang="zh-CN" altLang="en-US" sz="1000" smtClean="0">
                <a:solidFill>
                  <a:schemeClr val="bg2"/>
                </a:solidFill>
                <a:ea typeface="黑体" pitchFamily="49" charset="-122"/>
              </a:rPr>
              <a:t>美国</a:t>
            </a:r>
            <a:r>
              <a:rPr lang="en-US" altLang="zh-CN" sz="1000" smtClean="0">
                <a:solidFill>
                  <a:schemeClr val="bg2"/>
                </a:solidFill>
                <a:ea typeface="黑体" pitchFamily="49" charset="-122"/>
              </a:rPr>
              <a:t>《</a:t>
            </a:r>
            <a:r>
              <a:rPr lang="zh-CN" altLang="en-US" sz="1000" smtClean="0">
                <a:solidFill>
                  <a:schemeClr val="bg2"/>
                </a:solidFill>
                <a:ea typeface="黑体" pitchFamily="49" charset="-122"/>
              </a:rPr>
              <a:t>技术评论</a:t>
            </a:r>
            <a:r>
              <a:rPr lang="en-US" altLang="zh-CN" sz="1000" smtClean="0">
                <a:solidFill>
                  <a:schemeClr val="bg2"/>
                </a:solidFill>
                <a:ea typeface="黑体" pitchFamily="49" charset="-122"/>
              </a:rPr>
              <a:t>》</a:t>
            </a:r>
            <a:r>
              <a:rPr lang="zh-CN" altLang="en-US" sz="1000" smtClean="0">
                <a:solidFill>
                  <a:schemeClr val="bg2"/>
                </a:solidFill>
                <a:ea typeface="黑体" pitchFamily="49" charset="-122"/>
              </a:rPr>
              <a:t>杂志评出对人类未来生活产生深远影响的十大新兴技术，传感器网络被列为第一 。</a:t>
            </a:r>
            <a:r>
              <a:rPr lang="zh-CN" altLang="en-US" smtClean="0"/>
              <a:t> </a:t>
            </a:r>
          </a:p>
          <a:p>
            <a:r>
              <a:rPr lang="zh-CN" altLang="en-US" smtClean="0"/>
              <a:t>在现代意义上的无线传感网研究及其应用方面，我国与发达国家几乎同步启动，它已经成为我国信息领域位居世界前列的少数方向之一。在</a:t>
            </a:r>
            <a:r>
              <a:rPr lang="en-US" altLang="zh-CN" smtClean="0"/>
              <a:t>2006</a:t>
            </a:r>
            <a:r>
              <a:rPr lang="zh-CN" altLang="en-US" smtClean="0"/>
              <a:t>年我国发布的</a:t>
            </a:r>
            <a:r>
              <a:rPr lang="en-US" altLang="zh-CN" smtClean="0"/>
              <a:t>《</a:t>
            </a:r>
            <a:r>
              <a:rPr lang="zh-CN" altLang="en-US" smtClean="0"/>
              <a:t>国家中长期科学与技术发展规划纲要</a:t>
            </a:r>
            <a:r>
              <a:rPr lang="en-US" altLang="zh-CN" smtClean="0"/>
              <a:t>》</a:t>
            </a:r>
            <a:r>
              <a:rPr lang="zh-CN" altLang="en-US" smtClean="0"/>
              <a:t>中，为信息技术确定了三个前沿方向，其中有两项就与传感器网络直接相关，这就是智能感知和自组网技术。</a:t>
            </a:r>
          </a:p>
          <a:p>
            <a:r>
              <a:rPr lang="zh-CN" altLang="en-US" smtClean="0"/>
              <a:t>当然，传感器网络的发展也是符合计算设备的演化规律。</a:t>
            </a:r>
          </a:p>
          <a:p>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89A505A8-3099-45F1-89A0-51FD0B262080}" type="slidenum">
              <a:rPr lang="zh-CN" altLang="en-US"/>
              <a:pPr/>
              <a:t>7</a:t>
            </a:fld>
            <a:endParaRPr lang="en-US" altLang="zh-CN"/>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685800" y="4343400"/>
            <a:ext cx="5486400" cy="4114800"/>
          </a:xfrm>
          <a:noFill/>
          <a:ln/>
        </p:spPr>
        <p:txBody>
          <a:bodyPr/>
          <a:lstStyle/>
          <a:p>
            <a:pPr eaLnBrk="1" hangingPunct="1"/>
            <a:r>
              <a:rPr lang="en-US" altLang="zh-CN" smtClean="0"/>
              <a:t>Gregory J. Pottie is Professor and Vice-Chairman of Electrical Engineering at UCLA.. Prof. Pottie's research interests include systems design for wireless distributed sensor networks and highly adaptive transceivers, as well as channel coding and digital </a:t>
            </a:r>
          </a:p>
          <a:p>
            <a:pPr eaLnBrk="1" hangingPunct="1"/>
            <a:r>
              <a:rPr lang="en-US" altLang="zh-CN" smtClean="0"/>
              <a:t>DARPA (</a:t>
            </a:r>
            <a:r>
              <a:rPr lang="zh-CN" altLang="en-US" smtClean="0"/>
              <a:t>美国国防部</a:t>
            </a:r>
            <a:r>
              <a:rPr lang="en-US" altLang="zh-CN" smtClean="0"/>
              <a:t>)</a:t>
            </a:r>
            <a:r>
              <a:rPr lang="zh-CN" altLang="en-US" smtClean="0"/>
              <a:t>高级研究计划署 </a:t>
            </a:r>
          </a:p>
          <a:p>
            <a:pPr eaLnBrk="1" hangingPunct="1"/>
            <a:r>
              <a:rPr lang="en-US" altLang="zh-CN" smtClean="0"/>
              <a:t>sensIT</a:t>
            </a:r>
            <a:r>
              <a:rPr lang="zh-CN" altLang="en-US" smtClean="0"/>
              <a:t>（</a:t>
            </a:r>
            <a:r>
              <a:rPr lang="en-US" altLang="zh-CN" smtClean="0"/>
              <a:t>sensor information technology</a:t>
            </a:r>
            <a:r>
              <a:rPr lang="zh-CN" altLang="en-US" smtClean="0"/>
              <a:t>）是圳在</a:t>
            </a:r>
            <a:r>
              <a:rPr lang="en-US" altLang="zh-CN" smtClean="0"/>
              <a:t>1998</a:t>
            </a:r>
            <a:r>
              <a:rPr lang="zh-CN" altLang="en-US" smtClean="0"/>
              <a:t>年开展的研究计划。室个计划共有</a:t>
            </a:r>
            <a:r>
              <a:rPr lang="en-US" altLang="zh-CN" smtClean="0"/>
              <a:t>29</a:t>
            </a:r>
            <a:r>
              <a:rPr lang="zh-CN" altLang="en-US" smtClean="0"/>
              <a:t>个研究项民分别在</a:t>
            </a:r>
            <a:r>
              <a:rPr lang="en-US" altLang="zh-CN" smtClean="0"/>
              <a:t>25</a:t>
            </a:r>
            <a:r>
              <a:rPr lang="zh-CN" altLang="en-US" smtClean="0"/>
              <a:t>个研究机构完成。</a:t>
            </a:r>
            <a:r>
              <a:rPr lang="en-US" altLang="zh-CN" smtClean="0"/>
              <a:t>Sensit</a:t>
            </a:r>
            <a:r>
              <a:rPr lang="zh-CN" altLang="en-US" smtClean="0"/>
              <a:t>的研究主要集中在两个方向：一是适应</a:t>
            </a:r>
            <a:r>
              <a:rPr lang="zh-CN" altLang="en-US" b="1" smtClean="0"/>
              <a:t>战场高度动态环境</a:t>
            </a:r>
            <a:r>
              <a:rPr lang="zh-CN" altLang="en-US" smtClean="0"/>
              <a:t>、可以</a:t>
            </a:r>
            <a:r>
              <a:rPr lang="zh-CN" altLang="en-US" b="1" smtClean="0"/>
              <a:t>快速进行任务分配和查询</a:t>
            </a:r>
            <a:r>
              <a:rPr lang="zh-CN" altLang="en-US" smtClean="0"/>
              <a:t>的反应术；二是旨在发挥</a:t>
            </a:r>
            <a:r>
              <a:rPr lang="zh-CN" altLang="en-US" b="1" smtClean="0"/>
              <a:t>网络化观测优势</a:t>
            </a:r>
            <a:r>
              <a:rPr lang="zh-CN" altLang="en-US" smtClean="0"/>
              <a:t>的协作信息处理技术。</a:t>
            </a:r>
          </a:p>
          <a:p>
            <a:pPr eaLnBrk="1" hangingPunct="1"/>
            <a:r>
              <a:rPr lang="en-US" altLang="zh-CN" smtClean="0"/>
              <a:t>WINs</a:t>
            </a:r>
            <a:r>
              <a:rPr lang="zh-CN" altLang="en-US" smtClean="0"/>
              <a:t>（</a:t>
            </a:r>
            <a:r>
              <a:rPr lang="en-US" altLang="zh-CN" smtClean="0"/>
              <a:t>wireless integrated neetwork sensor</a:t>
            </a:r>
            <a:r>
              <a:rPr lang="zh-CN" altLang="en-US" smtClean="0"/>
              <a:t>）是</a:t>
            </a:r>
            <a:r>
              <a:rPr lang="en-US" altLang="zh-CN" smtClean="0"/>
              <a:t>1996</a:t>
            </a:r>
            <a:r>
              <a:rPr lang="zh-CN" altLang="en-US" smtClean="0"/>
              <a:t>年由 </a:t>
            </a:r>
            <a:r>
              <a:rPr lang="en-US" altLang="zh-CN" smtClean="0"/>
              <a:t>DArpa </a:t>
            </a:r>
            <a:r>
              <a:rPr lang="zh-CN" altLang="en-US" smtClean="0"/>
              <a:t>资助，加州大学洛杉矶分校与罗克韦尔研究中心合作开展的研究项目。目标是</a:t>
            </a:r>
            <a:r>
              <a:rPr lang="zh-CN" altLang="en-US" b="1" smtClean="0"/>
              <a:t>结合</a:t>
            </a:r>
            <a:r>
              <a:rPr lang="en-US" altLang="zh-CN" b="1" smtClean="0"/>
              <a:t>mems</a:t>
            </a:r>
            <a:r>
              <a:rPr lang="zh-CN" altLang="en-US" b="1" smtClean="0"/>
              <a:t>技术、信号处理技术、嵌入式计算和无线通信技术，构造大规模、复杂的集成系统，实现物理世界与网络世界的连接</a:t>
            </a:r>
            <a:r>
              <a:rPr lang="zh-CN" altLang="en-US" smtClean="0"/>
              <a:t>。</a:t>
            </a:r>
          </a:p>
          <a:p>
            <a:pPr eaLnBrk="1" hangingPunct="1"/>
            <a:r>
              <a:rPr lang="en-US" altLang="zh-CN" smtClean="0"/>
              <a:t>3) </a:t>
            </a:r>
            <a:r>
              <a:rPr lang="en-US" altLang="zh-CN" b="1" smtClean="0"/>
              <a:t>Smart dust</a:t>
            </a:r>
            <a:r>
              <a:rPr lang="zh-CN" altLang="en-US" b="1" smtClean="0"/>
              <a:t>项目是</a:t>
            </a:r>
            <a:r>
              <a:rPr lang="en-US" altLang="zh-CN" b="1" smtClean="0"/>
              <a:t>1998</a:t>
            </a:r>
            <a:r>
              <a:rPr lang="zh-CN" altLang="en-US" b="1" smtClean="0"/>
              <a:t>年由</a:t>
            </a:r>
            <a:r>
              <a:rPr lang="en-US" altLang="zh-CN" b="1" smtClean="0"/>
              <a:t>uc berkeley,</a:t>
            </a:r>
            <a:r>
              <a:rPr lang="zh-CN" altLang="en-US" b="1" smtClean="0"/>
              <a:t>目标是结合</a:t>
            </a:r>
            <a:r>
              <a:rPr lang="en-US" altLang="zh-CN" b="1" smtClean="0"/>
              <a:t>mems</a:t>
            </a:r>
            <a:r>
              <a:rPr lang="zh-CN" altLang="en-US" b="1" smtClean="0"/>
              <a:t>技术和集成电路技术 研制体积不超过</a:t>
            </a:r>
            <a:r>
              <a:rPr lang="en-US" altLang="zh-CN" b="1" smtClean="0"/>
              <a:t>1 MM</a:t>
            </a:r>
            <a:r>
              <a:rPr lang="zh-CN" altLang="en-US" b="1" smtClean="0"/>
              <a:t>，使用太阳能电池，具有光通信能力的自治传感器节点。由于体积小、重量轻，该节点可以附着在其他物体上，甚至在空气中浮动。</a:t>
            </a: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81D1B2F-DA6A-4BD7-8050-63A84F46DD34}" type="slidenum">
              <a:rPr lang="zh-CN" altLang="en-US"/>
              <a:pPr/>
              <a:t>16</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685800" y="4343400"/>
            <a:ext cx="5486400" cy="4114800"/>
          </a:xfrm>
          <a:noFill/>
          <a:ln/>
        </p:spPr>
        <p:txBody>
          <a:bodyPr/>
          <a:lstStyle/>
          <a:p>
            <a:pPr eaLnBrk="1" hangingPunct="1"/>
            <a:r>
              <a:rPr lang="en-US" altLang="zh-CN" smtClean="0"/>
              <a:t>Caregiver:An individual, such as a physician, nurse, or social worker, who assists in the identification, prevention, or treatment of an illness or disability.</a:t>
            </a:r>
          </a:p>
          <a:p>
            <a:pPr eaLnBrk="1" hangingPunct="1"/>
            <a:r>
              <a:rPr lang="zh-CN" altLang="en-US" smtClean="0"/>
              <a:t>护理者：帮助鉴定、预防或治疗疾病缺陷的人，如医生、护士或社会工作者</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9C9F759-A3B8-4CE7-B059-3FAEC9507D1F}" type="slidenum">
              <a:rPr lang="zh-CN" altLang="en-US"/>
              <a:pPr/>
              <a:t>18</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685800" y="4343400"/>
            <a:ext cx="5486400" cy="4114800"/>
          </a:xfrm>
          <a:noFill/>
          <a:ln/>
        </p:spPr>
        <p:txBody>
          <a:bodyPr/>
          <a:lstStyle/>
          <a:p>
            <a:pPr eaLnBrk="1" hangingPunct="1"/>
            <a:r>
              <a:rPr lang="en-US" altLang="zh-CN" smtClean="0"/>
              <a:t>MIT d'Arbeloff Lab </a:t>
            </a:r>
            <a:r>
              <a:rPr lang="en-US" altLang="zh-CN" smtClean="0">
                <a:latin typeface="Arial" charset="0"/>
              </a:rPr>
              <a:t>–</a:t>
            </a:r>
            <a:r>
              <a:rPr lang="en-US" altLang="zh-CN" smtClean="0"/>
              <a:t>The ring sensor Monitors the physiological status of the wearer and transmits the information to the medical professional over the Internet </a:t>
            </a:r>
            <a:r>
              <a:rPr lang="zh-CN" altLang="en-US" smtClean="0"/>
              <a:t>􀂉</a:t>
            </a:r>
          </a:p>
          <a:p>
            <a:pPr eaLnBrk="1" hangingPunct="1"/>
            <a:r>
              <a:rPr lang="en-US" altLang="zh-CN" smtClean="0"/>
              <a:t>Oak Ridge National Laboratory Nose-on-a-chip is a MEMS-based sensor It can detect 400 species of gases and transmit a signal indicating the level to a central control station</a:t>
            </a:r>
          </a:p>
          <a:p>
            <a:pPr eaLnBrk="1" hangingPunct="1"/>
            <a:r>
              <a:rPr lang="en-US" altLang="zh-CN" smtClean="0"/>
              <a:t>Physiological,adj.</a:t>
            </a:r>
            <a:r>
              <a:rPr lang="zh-CN" altLang="en-US" smtClean="0"/>
              <a:t>生理学的</a:t>
            </a:r>
            <a:r>
              <a:rPr lang="en-US" altLang="zh-CN" smtClean="0"/>
              <a:t>, </a:t>
            </a:r>
            <a:r>
              <a:rPr lang="zh-CN" altLang="en-US" smtClean="0"/>
              <a:t>生理学上的</a:t>
            </a:r>
            <a:r>
              <a:rPr lang="en-US" altLang="zh-CN" smtClean="0"/>
              <a:t>,</a:t>
            </a:r>
          </a:p>
          <a:p>
            <a:pPr eaLnBrk="1" hangingPunct="1"/>
            <a:r>
              <a:rPr lang="zh-CN" altLang="en-US" smtClean="0"/>
              <a:t>橡树岭国家实验室，</a:t>
            </a:r>
          </a:p>
          <a:p>
            <a:pPr eaLnBrk="1" hangingPunct="1"/>
            <a:r>
              <a:rPr lang="en-US" altLang="zh-CN" smtClean="0"/>
              <a:t>Badge</a:t>
            </a:r>
            <a:r>
              <a:rPr lang="zh-CN" altLang="en-US" smtClean="0"/>
              <a:t>，</a:t>
            </a:r>
            <a:r>
              <a:rPr lang="en-US" altLang="zh-CN" smtClean="0"/>
              <a:t>n.</a:t>
            </a:r>
            <a:r>
              <a:rPr lang="zh-CN" altLang="en-US" smtClean="0"/>
              <a:t>徽章</a:t>
            </a:r>
            <a:r>
              <a:rPr lang="en-US" altLang="zh-CN" smtClean="0"/>
              <a:t>, </a:t>
            </a:r>
            <a:r>
              <a:rPr lang="zh-CN" altLang="en-US" smtClean="0"/>
              <a:t>像章，标记</a:t>
            </a:r>
            <a:r>
              <a:rPr lang="en-US" altLang="zh-CN" smtClean="0"/>
              <a:t>; </a:t>
            </a:r>
            <a:r>
              <a:rPr lang="zh-CN" altLang="en-US" smtClean="0"/>
              <a:t>象征</a:t>
            </a:r>
            <a:r>
              <a:rPr lang="en-US" altLang="zh-CN" smtClean="0"/>
              <a:t>, </a:t>
            </a:r>
            <a:r>
              <a:rPr lang="zh-CN" altLang="en-US" smtClean="0"/>
              <a:t>记号</a:t>
            </a:r>
          </a:p>
          <a:p>
            <a:pPr eaLnBrk="1" hangingPunct="1"/>
            <a:endParaRPr lang="zh-CN" altLang="en-US" smtClean="0"/>
          </a:p>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6" descr="sb_xiaohui[1]"/>
          <p:cNvPicPr>
            <a:picLocks noChangeAspect="1" noChangeArrowheads="1"/>
          </p:cNvPicPr>
          <p:nvPr/>
        </p:nvPicPr>
        <p:blipFill>
          <a:blip r:embed="rId2" cstate="print">
            <a:clrChange>
              <a:clrFrom>
                <a:srgbClr val="F2F5F7"/>
              </a:clrFrom>
              <a:clrTo>
                <a:srgbClr val="F2F5F7">
                  <a:alpha val="0"/>
                </a:srgbClr>
              </a:clrTo>
            </a:clrChange>
          </a:blip>
          <a:srcRect/>
          <a:stretch>
            <a:fillRect/>
          </a:stretch>
        </p:blipFill>
        <p:spPr bwMode="auto">
          <a:xfrm>
            <a:off x="8572500" y="0"/>
            <a:ext cx="571500" cy="581025"/>
          </a:xfrm>
          <a:prstGeom prst="rect">
            <a:avLst/>
          </a:prstGeom>
          <a:noFill/>
          <a:ln w="9525">
            <a:noFill/>
            <a:miter lim="800000"/>
            <a:headEnd/>
            <a:tailEnd/>
          </a:ln>
        </p:spPr>
      </p:pic>
      <p:sp>
        <p:nvSpPr>
          <p:cNvPr id="5" name="Text Box 8"/>
          <p:cNvSpPr txBox="1">
            <a:spLocks noChangeArrowheads="1"/>
          </p:cNvSpPr>
          <p:nvPr/>
        </p:nvSpPr>
        <p:spPr bwMode="auto">
          <a:xfrm>
            <a:off x="2195513" y="6524625"/>
            <a:ext cx="4176712" cy="212725"/>
          </a:xfrm>
          <a:prstGeom prst="rect">
            <a:avLst/>
          </a:prstGeom>
          <a:noFill/>
          <a:ln>
            <a:noFill/>
          </a:ln>
          <a:extLst>
            <a:ext uri="{909E8E84-426E-40DD-AFC4-6F175D3DCCD1}"/>
            <a:ext uri="{91240B29-F687-4F45-9708-019B960494DF}"/>
          </a:extLst>
        </p:spPr>
        <p:txBody>
          <a:bodyPr lIns="0" tIns="0" rIns="0" bIns="0">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defRPr/>
            </a:pPr>
            <a:r>
              <a:rPr lang="en-US" altLang="zh-CN" sz="1400" dirty="0" smtClean="0">
                <a:ea typeface="华文行楷" panose="02010800040101010101" pitchFamily="2" charset="-122"/>
              </a:rPr>
              <a:t>University of Electronic Science and Technology of China</a:t>
            </a:r>
          </a:p>
        </p:txBody>
      </p:sp>
      <p:sp>
        <p:nvSpPr>
          <p:cNvPr id="6" name="Rectangle 9"/>
          <p:cNvSpPr>
            <a:spLocks noChangeArrowheads="1"/>
          </p:cNvSpPr>
          <p:nvPr/>
        </p:nvSpPr>
        <p:spPr bwMode="auto">
          <a:xfrm>
            <a:off x="34925" y="0"/>
            <a:ext cx="2271713" cy="336550"/>
          </a:xfrm>
          <a:prstGeom prst="rect">
            <a:avLst/>
          </a:prstGeom>
          <a:noFill/>
          <a:ln>
            <a:noFill/>
          </a:ln>
          <a:extLst>
            <a:ext uri="{909E8E84-426E-40DD-AFC4-6F175D3DCCD1}"/>
            <a:ext uri="{91240B29-F687-4F45-9708-019B960494DF}"/>
          </a:extLst>
        </p:spPr>
        <p:txBody>
          <a:bodyPr wrap="none">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600" dirty="0" smtClean="0">
                <a:ea typeface="华文行楷" panose="02010800040101010101" pitchFamily="2" charset="-122"/>
              </a:rPr>
              <a:t>Wireless Sensor Networks</a:t>
            </a:r>
          </a:p>
        </p:txBody>
      </p:sp>
      <p:sp>
        <p:nvSpPr>
          <p:cNvPr id="685059" name="Rectangle 3"/>
          <p:cNvSpPr>
            <a:spLocks noGrp="1" noChangeArrowheads="1"/>
          </p:cNvSpPr>
          <p:nvPr>
            <p:ph type="subTitle" idx="1"/>
          </p:nvPr>
        </p:nvSpPr>
        <p:spPr>
          <a:xfrm>
            <a:off x="1371600" y="3581400"/>
            <a:ext cx="6400800" cy="1981200"/>
          </a:xfrm>
        </p:spPr>
        <p:txBody>
          <a:bodyPr lIns="91440" tIns="45720" rIns="91440" bIns="45720"/>
          <a:lstStyle>
            <a:lvl1pPr marL="0" indent="0">
              <a:buFont typeface="Wingdings" pitchFamily="2" charset="2"/>
              <a:buNone/>
              <a:defRPr/>
            </a:lvl1pPr>
          </a:lstStyle>
          <a:p>
            <a:r>
              <a:rPr lang="zh-CN" altLang="en-US"/>
              <a:t>单击此处编辑母版副标题样式</a:t>
            </a:r>
          </a:p>
        </p:txBody>
      </p:sp>
      <p:sp>
        <p:nvSpPr>
          <p:cNvPr id="10" name="标题 9"/>
          <p:cNvSpPr>
            <a:spLocks noGrp="1"/>
          </p:cNvSpPr>
          <p:nvPr>
            <p:ph type="title"/>
          </p:nvPr>
        </p:nvSpPr>
        <p:spPr>
          <a:xfrm>
            <a:off x="685800" y="377478"/>
            <a:ext cx="7772400" cy="603250"/>
          </a:xfrm>
        </p:spPr>
        <p:txBody>
          <a:bodyPr/>
          <a:lstStyle/>
          <a:p>
            <a:r>
              <a:rPr lang="zh-CN" altLang="en-US" smtClean="0"/>
              <a:t>单击此处编辑母版标题样式</a:t>
            </a:r>
            <a:endParaRPr lang="zh-CN" altLang="en-US"/>
          </a:p>
        </p:txBody>
      </p:sp>
      <p:sp>
        <p:nvSpPr>
          <p:cNvPr id="7" name="Rectangle 4"/>
          <p:cNvSpPr>
            <a:spLocks noGrp="1" noChangeArrowheads="1"/>
          </p:cNvSpPr>
          <p:nvPr>
            <p:ph type="ftr" sz="quarter" idx="10"/>
          </p:nvPr>
        </p:nvSpPr>
        <p:spPr>
          <a:xfrm>
            <a:off x="7019925" y="6453188"/>
            <a:ext cx="2124075" cy="328612"/>
          </a:xfrm>
        </p:spPr>
        <p:txBody>
          <a:bodyPr/>
          <a:lstStyle>
            <a:lvl1pPr algn="r">
              <a:defRPr kumimoji="0" sz="1200" dirty="0" smtClean="0">
                <a:solidFill>
                  <a:schemeClr val="tx2"/>
                </a:solidFill>
                <a:latin typeface="+mn-lt"/>
                <a:ea typeface="+mj-ea"/>
              </a:defRPr>
            </a:lvl1pPr>
          </a:lstStyle>
          <a:p>
            <a:pPr>
              <a:defRPr/>
            </a:pPr>
            <a:r>
              <a:rPr lang="en-US" altLang="zh-CN"/>
              <a:t>Prof. Wu </a:t>
            </a:r>
            <a:r>
              <a:rPr lang="en-US" altLang="zh-CN" err="1"/>
              <a:t>Yuanming</a:t>
            </a:r>
            <a:endParaRPr lang="en-US" altLang="zh-CN"/>
          </a:p>
        </p:txBody>
      </p:sp>
      <p:sp>
        <p:nvSpPr>
          <p:cNvPr id="8" name="Rectangle 5"/>
          <p:cNvSpPr>
            <a:spLocks noGrp="1" noChangeArrowheads="1"/>
          </p:cNvSpPr>
          <p:nvPr>
            <p:ph type="sldNum" sz="quarter" idx="11"/>
          </p:nvPr>
        </p:nvSpPr>
        <p:spPr/>
        <p:txBody>
          <a:bodyPr/>
          <a:lstStyle>
            <a:lvl1pPr>
              <a:defRPr/>
            </a:lvl1pPr>
          </a:lstStyle>
          <a:p>
            <a:pPr>
              <a:defRPr/>
            </a:pPr>
            <a:fld id="{5F237EB7-5067-4B26-8CE2-C17406D106E5}" type="slidenum">
              <a:rPr lang="zh-CN" altLang="en-US"/>
              <a:pPr>
                <a:defRPr/>
              </a:pPr>
              <a:t>‹#›</a:t>
            </a:fld>
            <a:r>
              <a:rPr lang="en-US" altLang="zh-CN"/>
              <a:t>/85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xfrm>
            <a:off x="7019925" y="6484938"/>
            <a:ext cx="1616075" cy="328612"/>
          </a:xfrm>
        </p:spPr>
        <p:txBody>
          <a:bodyPr/>
          <a:lstStyle>
            <a:lvl1pPr>
              <a:defRPr dirty="0" smtClean="0"/>
            </a:lvl1pPr>
          </a:lstStyle>
          <a:p>
            <a:pPr>
              <a:defRPr/>
            </a:pPr>
            <a:r>
              <a:rPr lang="en-US" altLang="zh-CN" dirty="0"/>
              <a:t>Prof. Wu </a:t>
            </a:r>
            <a:r>
              <a:rPr lang="en-US" altLang="zh-CN" dirty="0" err="1"/>
              <a:t>Yuanming</a:t>
            </a:r>
            <a:endParaRPr lang="en-US" altLang="zh-CN" dirty="0"/>
          </a:p>
        </p:txBody>
      </p:sp>
      <p:sp>
        <p:nvSpPr>
          <p:cNvPr id="5" name="Rectangle 5"/>
          <p:cNvSpPr>
            <a:spLocks noGrp="1" noChangeArrowheads="1"/>
          </p:cNvSpPr>
          <p:nvPr>
            <p:ph type="sldNum" sz="quarter" idx="11"/>
          </p:nvPr>
        </p:nvSpPr>
        <p:spPr/>
        <p:txBody>
          <a:bodyPr/>
          <a:lstStyle>
            <a:lvl1pPr>
              <a:defRPr/>
            </a:lvl1pPr>
          </a:lstStyle>
          <a:p>
            <a:pPr>
              <a:defRPr/>
            </a:pPr>
            <a:fld id="{723C4366-EDB2-45D3-AEA9-C1BE789DDDAA}" type="slidenum">
              <a:rPr lang="zh-CN" altLang="en-US"/>
              <a:pPr>
                <a:defRPr/>
              </a:pPr>
              <a:t>‹#›</a:t>
            </a:fld>
            <a:r>
              <a:rPr lang="en-US" altLang="zh-CN" dirty="0"/>
              <a:t>/85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smtClean="0"/>
            </a:lvl1pPr>
          </a:lstStyle>
          <a:p>
            <a:pPr>
              <a:defRPr/>
            </a:pPr>
            <a:r>
              <a:rPr lang="en-US" altLang="zh-CN"/>
              <a:t>Prof. Wu Yuanming</a:t>
            </a:r>
          </a:p>
        </p:txBody>
      </p:sp>
      <p:sp>
        <p:nvSpPr>
          <p:cNvPr id="3" name="Rectangle 5"/>
          <p:cNvSpPr>
            <a:spLocks noGrp="1" noChangeArrowheads="1"/>
          </p:cNvSpPr>
          <p:nvPr>
            <p:ph type="sldNum" sz="quarter" idx="11"/>
          </p:nvPr>
        </p:nvSpPr>
        <p:spPr/>
        <p:txBody>
          <a:bodyPr/>
          <a:lstStyle>
            <a:lvl1pPr>
              <a:defRPr/>
            </a:lvl1pPr>
          </a:lstStyle>
          <a:p>
            <a:pPr>
              <a:defRPr/>
            </a:pPr>
            <a:fld id="{2216C188-82B9-4FC2-891A-78EA08022CC0}" type="slidenum">
              <a:rPr lang="zh-CN" altLang="en-US"/>
              <a:pPr>
                <a:defRPr/>
              </a:pPr>
              <a:t>‹#›</a:t>
            </a:fld>
            <a:r>
              <a:rPr lang="en-US" altLang="zh-CN"/>
              <a:t>/85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文本与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468313" y="1052513"/>
            <a:ext cx="4038600" cy="5472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052513"/>
            <a:ext cx="4038600" cy="5472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p:txBody>
          <a:bodyPr/>
          <a:lstStyle/>
          <a:p>
            <a:r>
              <a:rPr lang="zh-CN" altLang="en-US" smtClean="0"/>
              <a:t>单击此处编辑母版标题样式</a:t>
            </a:r>
            <a:endParaRPr lang="zh-CN" altLang="en-US"/>
          </a:p>
        </p:txBody>
      </p:sp>
      <p:sp>
        <p:nvSpPr>
          <p:cNvPr id="5" name="Rectangle 4"/>
          <p:cNvSpPr>
            <a:spLocks noGrp="1" noChangeArrowheads="1"/>
          </p:cNvSpPr>
          <p:nvPr>
            <p:ph type="ftr" sz="quarter" idx="10"/>
          </p:nvPr>
        </p:nvSpPr>
        <p:spPr/>
        <p:txBody>
          <a:bodyPr/>
          <a:lstStyle>
            <a:lvl1pPr>
              <a:defRPr smtClean="0"/>
            </a:lvl1pPr>
          </a:lstStyle>
          <a:p>
            <a:pPr>
              <a:defRPr/>
            </a:pPr>
            <a:r>
              <a:rPr lang="en-US" altLang="zh-CN"/>
              <a:t>Prof. Wu Yuanming</a:t>
            </a:r>
          </a:p>
        </p:txBody>
      </p:sp>
      <p:sp>
        <p:nvSpPr>
          <p:cNvPr id="6" name="Rectangle 5"/>
          <p:cNvSpPr>
            <a:spLocks noGrp="1" noChangeArrowheads="1"/>
          </p:cNvSpPr>
          <p:nvPr>
            <p:ph type="sldNum" sz="quarter" idx="11"/>
          </p:nvPr>
        </p:nvSpPr>
        <p:spPr/>
        <p:txBody>
          <a:bodyPr/>
          <a:lstStyle>
            <a:lvl1pPr>
              <a:defRPr/>
            </a:lvl1pPr>
          </a:lstStyle>
          <a:p>
            <a:pPr>
              <a:defRPr/>
            </a:pPr>
            <a:fld id="{454C592A-2BAE-46BE-800E-11AE3F4AE643}" type="slidenum">
              <a:rPr lang="zh-CN" altLang="en-US"/>
              <a:pPr>
                <a:defRPr/>
              </a:pPr>
              <a:t>‹#›</a:t>
            </a:fld>
            <a:r>
              <a:rPr lang="en-US" altLang="zh-CN" dirty="0"/>
              <a:t>/85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304800"/>
            <a:ext cx="8229600" cy="6219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ftr" sz="quarter" idx="10"/>
          </p:nvPr>
        </p:nvSpPr>
        <p:spPr>
          <a:xfrm>
            <a:off x="7019925" y="6484938"/>
            <a:ext cx="1616075" cy="328612"/>
          </a:xfrm>
        </p:spPr>
        <p:txBody>
          <a:bodyPr/>
          <a:lstStyle>
            <a:lvl1pPr>
              <a:defRPr dirty="0" smtClean="0"/>
            </a:lvl1pPr>
          </a:lstStyle>
          <a:p>
            <a:pPr>
              <a:defRPr/>
            </a:pPr>
            <a:r>
              <a:rPr lang="en-US" altLang="zh-CN"/>
              <a:t>Prof. Wu </a:t>
            </a:r>
            <a:r>
              <a:rPr lang="en-US" altLang="zh-CN" err="1"/>
              <a:t>Yuanming</a:t>
            </a:r>
            <a:endParaRPr lang="en-US" altLang="zh-CN"/>
          </a:p>
        </p:txBody>
      </p:sp>
      <p:sp>
        <p:nvSpPr>
          <p:cNvPr id="4" name="Rectangle 5"/>
          <p:cNvSpPr>
            <a:spLocks noGrp="1" noChangeArrowheads="1"/>
          </p:cNvSpPr>
          <p:nvPr>
            <p:ph type="sldNum" sz="quarter" idx="11"/>
          </p:nvPr>
        </p:nvSpPr>
        <p:spPr/>
        <p:txBody>
          <a:bodyPr/>
          <a:lstStyle>
            <a:lvl1pPr>
              <a:defRPr smtClean="0"/>
            </a:lvl1pPr>
          </a:lstStyle>
          <a:p>
            <a:pPr>
              <a:defRPr/>
            </a:pPr>
            <a:fld id="{2F6BC0AC-0223-4EE4-A9C3-FF7E3F383BDE}" type="slidenum">
              <a:rPr lang="zh-CN" altLang="en-US"/>
              <a:pPr>
                <a:defRPr/>
              </a:pPr>
              <a:t>‹#›</a:t>
            </a:fld>
            <a:r>
              <a:rPr lang="en-US" altLang="zh-CN"/>
              <a:t>/95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304800"/>
            <a:ext cx="7772400" cy="6032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 </a:t>
            </a:r>
          </a:p>
        </p:txBody>
      </p:sp>
      <p:sp>
        <p:nvSpPr>
          <p:cNvPr id="8195" name="Rectangle 3"/>
          <p:cNvSpPr>
            <a:spLocks noGrp="1" noChangeArrowheads="1"/>
          </p:cNvSpPr>
          <p:nvPr>
            <p:ph type="body" idx="1"/>
          </p:nvPr>
        </p:nvSpPr>
        <p:spPr bwMode="auto">
          <a:xfrm>
            <a:off x="468313" y="1052513"/>
            <a:ext cx="8229600" cy="5472112"/>
          </a:xfrm>
          <a:prstGeom prst="rect">
            <a:avLst/>
          </a:prstGeom>
          <a:noFill/>
          <a:ln w="9525">
            <a:noFill/>
            <a:miter lim="800000"/>
            <a:headEnd/>
            <a:tailEnd/>
          </a:ln>
        </p:spPr>
        <p:txBody>
          <a:bodyPr vert="horz" wrap="square" lIns="0" tIns="10800" rIns="0" bIns="1080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84036" name="Rectangle 4"/>
          <p:cNvSpPr>
            <a:spLocks noGrp="1" noChangeArrowheads="1"/>
          </p:cNvSpPr>
          <p:nvPr>
            <p:ph type="ftr" sz="quarter" idx="3"/>
          </p:nvPr>
        </p:nvSpPr>
        <p:spPr bwMode="auto">
          <a:xfrm>
            <a:off x="7019925" y="6529388"/>
            <a:ext cx="1616075" cy="328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dirty="0" smtClean="0">
                <a:solidFill>
                  <a:schemeClr val="tx2"/>
                </a:solidFill>
                <a:latin typeface="+mn-lt"/>
                <a:ea typeface="+mj-ea"/>
              </a:defRPr>
            </a:lvl1pPr>
          </a:lstStyle>
          <a:p>
            <a:pPr>
              <a:defRPr/>
            </a:pPr>
            <a:r>
              <a:rPr lang="en-US" altLang="zh-CN" dirty="0"/>
              <a:t>Prof. Wu </a:t>
            </a:r>
            <a:r>
              <a:rPr lang="en-US" altLang="zh-CN" dirty="0" err="1"/>
              <a:t>Yuanming</a:t>
            </a:r>
            <a:endParaRPr lang="en-US" altLang="zh-CN" dirty="0"/>
          </a:p>
        </p:txBody>
      </p:sp>
      <p:sp>
        <p:nvSpPr>
          <p:cNvPr id="684037" name="Rectangle 5"/>
          <p:cNvSpPr>
            <a:spLocks noGrp="1" noChangeArrowheads="1"/>
          </p:cNvSpPr>
          <p:nvPr>
            <p:ph type="sldNum" sz="quarter" idx="4"/>
          </p:nvPr>
        </p:nvSpPr>
        <p:spPr bwMode="auto">
          <a:xfrm>
            <a:off x="76200" y="6429375"/>
            <a:ext cx="923925" cy="352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600">
                <a:solidFill>
                  <a:schemeClr val="tx2"/>
                </a:solidFill>
                <a:latin typeface="华文新魏" pitchFamily="2" charset="-122"/>
                <a:ea typeface="华文新魏" pitchFamily="2" charset="-122"/>
              </a:defRPr>
            </a:lvl1pPr>
          </a:lstStyle>
          <a:p>
            <a:pPr>
              <a:defRPr/>
            </a:pPr>
            <a:fld id="{3A1163CB-3360-4797-A80A-C33FA6D3CD20}" type="slidenum">
              <a:rPr lang="zh-CN" altLang="en-US"/>
              <a:pPr>
                <a:defRPr/>
              </a:pPr>
              <a:t>‹#›</a:t>
            </a:fld>
            <a:r>
              <a:rPr lang="en-US" altLang="zh-CN"/>
              <a:t>/85</a:t>
            </a:r>
          </a:p>
        </p:txBody>
      </p:sp>
      <p:pic>
        <p:nvPicPr>
          <p:cNvPr id="8198" name="Picture 6" descr="sb_xiaohui[1]"/>
          <p:cNvPicPr>
            <a:picLocks noChangeAspect="1" noChangeArrowheads="1"/>
          </p:cNvPicPr>
          <p:nvPr/>
        </p:nvPicPr>
        <p:blipFill>
          <a:blip r:embed="rId7" cstate="print">
            <a:clrChange>
              <a:clrFrom>
                <a:srgbClr val="F2F5F7"/>
              </a:clrFrom>
              <a:clrTo>
                <a:srgbClr val="F2F5F7">
                  <a:alpha val="0"/>
                </a:srgbClr>
              </a:clrTo>
            </a:clrChange>
          </a:blip>
          <a:srcRect/>
          <a:stretch>
            <a:fillRect/>
          </a:stretch>
        </p:blipFill>
        <p:spPr bwMode="auto">
          <a:xfrm>
            <a:off x="8572500" y="0"/>
            <a:ext cx="571500" cy="581025"/>
          </a:xfrm>
          <a:prstGeom prst="rect">
            <a:avLst/>
          </a:prstGeom>
          <a:noFill/>
          <a:ln w="9525">
            <a:noFill/>
            <a:miter lim="800000"/>
            <a:headEnd/>
            <a:tailEnd/>
          </a:ln>
        </p:spPr>
      </p:pic>
      <p:sp>
        <p:nvSpPr>
          <p:cNvPr id="1031" name="Text Box 8"/>
          <p:cNvSpPr txBox="1">
            <a:spLocks noChangeArrowheads="1"/>
          </p:cNvSpPr>
          <p:nvPr/>
        </p:nvSpPr>
        <p:spPr bwMode="auto">
          <a:xfrm>
            <a:off x="107950" y="0"/>
            <a:ext cx="2447925" cy="246063"/>
          </a:xfrm>
          <a:prstGeom prst="rect">
            <a:avLst/>
          </a:prstGeom>
          <a:noFill/>
          <a:ln>
            <a:noFill/>
          </a:ln>
          <a:extLst>
            <a:ext uri="{909E8E84-426E-40DD-AFC4-6F175D3DCCD1}"/>
            <a:ext uri="{91240B29-F687-4F45-9708-019B960494DF}"/>
          </a:extLst>
        </p:spPr>
        <p:txBody>
          <a:bodyPr lIns="0" tIns="0" rIns="0" bIns="0">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defRPr/>
            </a:pPr>
            <a:r>
              <a:rPr lang="en-US" altLang="zh-CN" sz="1600" dirty="0" smtClean="0">
                <a:ea typeface="华文行楷" panose="02010800040101010101" pitchFamily="2" charset="-122"/>
              </a:rPr>
              <a:t>Wireless Sensor  Networks</a:t>
            </a:r>
          </a:p>
        </p:txBody>
      </p:sp>
      <p:sp>
        <p:nvSpPr>
          <p:cNvPr id="1033" name="Rectangle 10"/>
          <p:cNvSpPr>
            <a:spLocks noChangeArrowheads="1"/>
          </p:cNvSpPr>
          <p:nvPr/>
        </p:nvSpPr>
        <p:spPr bwMode="auto">
          <a:xfrm>
            <a:off x="2771775" y="6550025"/>
            <a:ext cx="4321175" cy="307975"/>
          </a:xfrm>
          <a:prstGeom prst="rect">
            <a:avLst/>
          </a:prstGeom>
          <a:noFill/>
          <a:ln>
            <a:noFill/>
          </a:ln>
          <a:extLst>
            <a:ext uri="{909E8E84-426E-40DD-AFC4-6F175D3DCCD1}"/>
            <a:ext uri="{91240B29-F687-4F45-9708-019B960494DF}"/>
          </a:extLst>
        </p:spPr>
        <p:txBody>
          <a:bodyPr>
            <a:spAutoFit/>
          </a:bodyPr>
          <a:lstStyle>
            <a:lvl1pPr>
              <a:defRPr kumimoji="1" sz="2400" b="1">
                <a:solidFill>
                  <a:schemeClr val="tx1"/>
                </a:solidFill>
                <a:latin typeface="Arial Narrow" panose="020B0606020202030204" pitchFamily="34" charset="0"/>
                <a:ea typeface="宋体" panose="02010600030101010101" pitchFamily="2" charset="-122"/>
              </a:defRPr>
            </a:lvl1pPr>
            <a:lvl2pPr marL="742950" indent="-285750">
              <a:defRPr kumimoji="1" sz="2400" b="1">
                <a:solidFill>
                  <a:schemeClr val="tx1"/>
                </a:solidFill>
                <a:latin typeface="Arial Narrow" panose="020B0606020202030204" pitchFamily="34" charset="0"/>
                <a:ea typeface="宋体" panose="02010600030101010101" pitchFamily="2" charset="-122"/>
              </a:defRPr>
            </a:lvl2pPr>
            <a:lvl3pPr marL="1143000" indent="-228600">
              <a:defRPr kumimoji="1" sz="2400" b="1">
                <a:solidFill>
                  <a:schemeClr val="tx1"/>
                </a:solidFill>
                <a:latin typeface="Arial Narrow" panose="020B0606020202030204" pitchFamily="34" charset="0"/>
                <a:ea typeface="宋体" panose="02010600030101010101" pitchFamily="2" charset="-122"/>
              </a:defRPr>
            </a:lvl3pPr>
            <a:lvl4pPr marL="1600200" indent="-228600">
              <a:defRPr kumimoji="1" sz="2400" b="1">
                <a:solidFill>
                  <a:schemeClr val="tx1"/>
                </a:solidFill>
                <a:latin typeface="Arial Narrow" panose="020B0606020202030204" pitchFamily="34" charset="0"/>
                <a:ea typeface="宋体" panose="02010600030101010101" pitchFamily="2" charset="-122"/>
              </a:defRPr>
            </a:lvl4pPr>
            <a:lvl5pPr marL="2057400" indent="-228600">
              <a:defRPr kumimoji="1"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Narrow" panose="020B0606020202030204" pitchFamily="34" charset="0"/>
                <a:ea typeface="宋体" panose="02010600030101010101" pitchFamily="2" charset="-122"/>
              </a:defRPr>
            </a:lvl9pPr>
          </a:lstStyle>
          <a:p>
            <a:pPr eaLnBrk="1" hangingPunct="1">
              <a:defRPr/>
            </a:pPr>
            <a:r>
              <a:rPr lang="en-US" altLang="zh-CN" sz="1400" dirty="0" smtClean="0">
                <a:ea typeface="华文行楷" panose="02010800040101010101" pitchFamily="2" charset="-122"/>
              </a:rPr>
              <a:t>University of Electronic Science and Technology of China</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hf hdr="0"/>
  <p:txStyles>
    <p:titleStyle>
      <a:lvl1pPr algn="ctr" rtl="0" eaLnBrk="0" fontAlgn="base" hangingPunct="0">
        <a:spcBef>
          <a:spcPct val="0"/>
        </a:spcBef>
        <a:spcAft>
          <a:spcPct val="0"/>
        </a:spcAft>
        <a:defRPr kumimoji="1" sz="2800" b="1">
          <a:solidFill>
            <a:schemeClr val="tx2"/>
          </a:solidFill>
          <a:latin typeface="+mj-lt"/>
          <a:ea typeface="+mj-ea"/>
          <a:cs typeface="+mj-cs"/>
        </a:defRPr>
      </a:lvl1pPr>
      <a:lvl2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2pPr>
      <a:lvl3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3pPr>
      <a:lvl4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4pPr>
      <a:lvl5pPr algn="ctr" rtl="0" eaLnBrk="0" fontAlgn="base" hangingPunct="0">
        <a:spcBef>
          <a:spcPct val="0"/>
        </a:spcBef>
        <a:spcAft>
          <a:spcPct val="0"/>
        </a:spcAft>
        <a:defRPr kumimoji="1" sz="2800" b="1">
          <a:solidFill>
            <a:schemeClr val="tx2"/>
          </a:solidFill>
          <a:latin typeface="华文新魏" pitchFamily="2" charset="-122"/>
          <a:ea typeface="华文新魏" pitchFamily="2" charset="-122"/>
        </a:defRPr>
      </a:lvl5pPr>
      <a:lvl6pPr marL="457200" algn="ctr" rtl="0" fontAlgn="base">
        <a:spcBef>
          <a:spcPct val="0"/>
        </a:spcBef>
        <a:spcAft>
          <a:spcPct val="0"/>
        </a:spcAft>
        <a:defRPr kumimoji="1" sz="2800" b="1">
          <a:solidFill>
            <a:schemeClr val="tx2"/>
          </a:solidFill>
          <a:latin typeface="华文新魏" pitchFamily="2" charset="-122"/>
          <a:ea typeface="华文新魏" pitchFamily="2" charset="-122"/>
        </a:defRPr>
      </a:lvl6pPr>
      <a:lvl7pPr marL="914400" algn="ctr" rtl="0" fontAlgn="base">
        <a:spcBef>
          <a:spcPct val="0"/>
        </a:spcBef>
        <a:spcAft>
          <a:spcPct val="0"/>
        </a:spcAft>
        <a:defRPr kumimoji="1" sz="2800" b="1">
          <a:solidFill>
            <a:schemeClr val="tx2"/>
          </a:solidFill>
          <a:latin typeface="华文新魏" pitchFamily="2" charset="-122"/>
          <a:ea typeface="华文新魏" pitchFamily="2" charset="-122"/>
        </a:defRPr>
      </a:lvl7pPr>
      <a:lvl8pPr marL="1371600" algn="ctr" rtl="0" fontAlgn="base">
        <a:spcBef>
          <a:spcPct val="0"/>
        </a:spcBef>
        <a:spcAft>
          <a:spcPct val="0"/>
        </a:spcAft>
        <a:defRPr kumimoji="1" sz="2800" b="1">
          <a:solidFill>
            <a:schemeClr val="tx2"/>
          </a:solidFill>
          <a:latin typeface="华文新魏" pitchFamily="2" charset="-122"/>
          <a:ea typeface="华文新魏" pitchFamily="2" charset="-122"/>
        </a:defRPr>
      </a:lvl8pPr>
      <a:lvl9pPr marL="1828800" algn="ctr" rtl="0" fontAlgn="base">
        <a:spcBef>
          <a:spcPct val="0"/>
        </a:spcBef>
        <a:spcAft>
          <a:spcPct val="0"/>
        </a:spcAft>
        <a:defRPr kumimoji="1" sz="2800" b="1">
          <a:solidFill>
            <a:schemeClr val="tx2"/>
          </a:solidFill>
          <a:latin typeface="华文新魏" pitchFamily="2" charset="-122"/>
          <a:ea typeface="华文新魏" pitchFamily="2" charset="-122"/>
        </a:defRPr>
      </a:lvl9pPr>
    </p:titleStyle>
    <p:bodyStyle>
      <a:lvl1pPr marL="342900" indent="-342900" algn="l" rtl="0" eaLnBrk="0" fontAlgn="base" hangingPunct="0">
        <a:lnSpc>
          <a:spcPct val="110000"/>
        </a:lnSpc>
        <a:spcBef>
          <a:spcPct val="10000"/>
        </a:spcBef>
        <a:spcAft>
          <a:spcPct val="0"/>
        </a:spcAft>
        <a:buClr>
          <a:srgbClr val="0000FF"/>
        </a:buClr>
        <a:buSzPct val="80000"/>
        <a:buFont typeface="Wingdings" pitchFamily="2" charset="2"/>
        <a:buChar char="®"/>
        <a:defRPr kumimoji="1" sz="2800" b="1">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lr>
          <a:srgbClr val="CC0000"/>
        </a:buClr>
        <a:buSzPct val="70000"/>
        <a:buFont typeface="Wingdings" pitchFamily="2" charset="2"/>
        <a:buChar char="®"/>
        <a:defRPr kumimoji="1" sz="2800" b="1">
          <a:solidFill>
            <a:schemeClr val="tx1"/>
          </a:solidFill>
          <a:latin typeface="+mn-lt"/>
          <a:ea typeface="+mn-ea"/>
        </a:defRPr>
      </a:lvl2pPr>
      <a:lvl3pPr marL="1143000" indent="-228600" algn="l" rtl="0" eaLnBrk="0" fontAlgn="base" hangingPunct="0">
        <a:lnSpc>
          <a:spcPct val="110000"/>
        </a:lnSpc>
        <a:spcBef>
          <a:spcPct val="10000"/>
        </a:spcBef>
        <a:spcAft>
          <a:spcPct val="0"/>
        </a:spcAft>
        <a:buClr>
          <a:srgbClr val="009900"/>
        </a:buClr>
        <a:buSzPct val="60000"/>
        <a:buFont typeface="Wingdings" pitchFamily="2" charset="2"/>
        <a:buChar char="®"/>
        <a:defRPr kumimoji="1" sz="2400" b="1">
          <a:solidFill>
            <a:schemeClr val="tx1"/>
          </a:solidFill>
          <a:latin typeface="+mn-lt"/>
          <a:ea typeface="+mn-ea"/>
        </a:defRPr>
      </a:lvl3pPr>
      <a:lvl4pPr marL="1600200" indent="-228600" algn="l" rtl="0" eaLnBrk="0" fontAlgn="base" hangingPunct="0">
        <a:lnSpc>
          <a:spcPct val="110000"/>
        </a:lnSpc>
        <a:spcBef>
          <a:spcPct val="10000"/>
        </a:spcBef>
        <a:spcAft>
          <a:spcPct val="0"/>
        </a:spcAft>
        <a:buClr>
          <a:schemeClr val="hlink"/>
        </a:buClr>
        <a:buSzPct val="60000"/>
        <a:buFont typeface="Wingdings" pitchFamily="2" charset="2"/>
        <a:buChar char="l"/>
        <a:defRPr kumimoji="1" sz="2000" b="1">
          <a:solidFill>
            <a:schemeClr val="tx1"/>
          </a:solidFill>
          <a:latin typeface="+mn-lt"/>
          <a:ea typeface="+mn-ea"/>
        </a:defRPr>
      </a:lvl4pPr>
      <a:lvl5pPr marL="2057400" indent="-228600" algn="l" rtl="0" eaLnBrk="0" fontAlgn="base" hangingPunct="0">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5pPr>
      <a:lvl6pPr marL="25146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6pPr>
      <a:lvl7pPr marL="29718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7pPr>
      <a:lvl8pPr marL="34290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8pPr>
      <a:lvl9pPr marL="3886200" indent="-228600" algn="l" rtl="0" fontAlgn="base">
        <a:lnSpc>
          <a:spcPct val="110000"/>
        </a:lnSpc>
        <a:spcBef>
          <a:spcPct val="10000"/>
        </a:spcBef>
        <a:spcAft>
          <a:spcPct val="0"/>
        </a:spcAft>
        <a:buClr>
          <a:schemeClr val="accent2"/>
        </a:buClr>
        <a:buSzPct val="55000"/>
        <a:buFont typeface="Wingdings" pitchFamily="2" charset="2"/>
        <a:buChar char="l"/>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3203848" y="764704"/>
            <a:ext cx="2736354" cy="720725"/>
          </a:xfrm>
          <a:noFill/>
        </p:spPr>
        <p:txBody>
          <a:bodyPr lIns="91440" tIns="45720" rIns="91440" bIns="45720">
            <a:normAutofit/>
          </a:bodyPr>
          <a:lstStyle/>
          <a:p>
            <a:pPr algn="ctr">
              <a:lnSpc>
                <a:spcPct val="125000"/>
              </a:lnSpc>
              <a:spcBef>
                <a:spcPct val="35000"/>
              </a:spcBef>
              <a:buFont typeface="Monotype Sorts" pitchFamily="2" charset="2"/>
              <a:buNone/>
            </a:pPr>
            <a:r>
              <a:rPr lang="zh-CN" altLang="en-US" sz="2400" dirty="0" smtClean="0">
                <a:solidFill>
                  <a:srgbClr val="FF0000"/>
                </a:solidFill>
                <a:ea typeface="华文行楷" pitchFamily="2" charset="-122"/>
              </a:rPr>
              <a:t>第一阶段</a:t>
            </a:r>
            <a:endParaRPr lang="zh-CN" altLang="zh-CN" sz="2400" dirty="0" smtClean="0">
              <a:solidFill>
                <a:schemeClr val="bg2"/>
              </a:solidFill>
              <a:ea typeface="华文行楷" pitchFamily="2" charset="-122"/>
            </a:endParaRPr>
          </a:p>
        </p:txBody>
      </p:sp>
      <p:sp>
        <p:nvSpPr>
          <p:cNvPr id="7178" name="灯片编号占位符 12"/>
          <p:cNvSpPr>
            <a:spLocks noGrp="1"/>
          </p:cNvSpPr>
          <p:nvPr>
            <p:ph type="sldNum" sz="quarter" idx="11"/>
          </p:nvPr>
        </p:nvSpPr>
        <p:spPr>
          <a:noFill/>
        </p:spPr>
        <p:txBody>
          <a:bodyPr/>
          <a:lstStyle/>
          <a:p>
            <a:fld id="{18196BBE-5491-4182-849D-DB5310C3398F}" type="slidenum">
              <a:rPr lang="zh-CN" altLang="en-US"/>
              <a:pPr/>
              <a:t>1</a:t>
            </a:fld>
            <a:r>
              <a:rPr lang="en-US" altLang="zh-CN" dirty="0" smtClean="0"/>
              <a:t>/23</a:t>
            </a:r>
            <a:endParaRPr lang="en-US" altLang="zh-CN" dirty="0"/>
          </a:p>
        </p:txBody>
      </p:sp>
      <p:pic>
        <p:nvPicPr>
          <p:cNvPr id="7171" name="Picture 10" descr="arrow"/>
          <p:cNvPicPr>
            <a:picLocks noChangeAspect="1" noChangeArrowheads="1"/>
          </p:cNvPicPr>
          <p:nvPr/>
        </p:nvPicPr>
        <p:blipFill>
          <a:blip r:embed="rId3" cstate="print"/>
          <a:srcRect/>
          <a:stretch>
            <a:fillRect/>
          </a:stretch>
        </p:blipFill>
        <p:spPr bwMode="auto">
          <a:xfrm>
            <a:off x="8223250" y="473075"/>
            <a:ext cx="692150" cy="692150"/>
          </a:xfrm>
          <a:prstGeom prst="rect">
            <a:avLst/>
          </a:prstGeom>
          <a:noFill/>
          <a:ln w="9525">
            <a:noFill/>
            <a:miter lim="800000"/>
            <a:headEnd/>
            <a:tailEnd/>
          </a:ln>
        </p:spPr>
      </p:pic>
      <p:pic>
        <p:nvPicPr>
          <p:cNvPr id="1631237" name="Picture 5"/>
          <p:cNvPicPr>
            <a:picLocks noChangeAspect="1" noChangeArrowheads="1"/>
          </p:cNvPicPr>
          <p:nvPr/>
        </p:nvPicPr>
        <p:blipFill>
          <a:blip r:embed="rId4" cstate="print"/>
          <a:srcRect/>
          <a:stretch>
            <a:fillRect/>
          </a:stretch>
        </p:blipFill>
        <p:spPr bwMode="auto">
          <a:xfrm>
            <a:off x="6156325" y="1628775"/>
            <a:ext cx="2663825" cy="3095625"/>
          </a:xfrm>
          <a:prstGeom prst="rect">
            <a:avLst/>
          </a:prstGeom>
          <a:noFill/>
          <a:ln w="9525" algn="ctr">
            <a:noFill/>
            <a:miter lim="800000"/>
            <a:headEnd/>
            <a:tailEnd/>
          </a:ln>
        </p:spPr>
      </p:pic>
      <p:sp>
        <p:nvSpPr>
          <p:cNvPr id="1631239" name="AutoShape 7"/>
          <p:cNvSpPr>
            <a:spLocks noChangeArrowheads="1"/>
          </p:cNvSpPr>
          <p:nvPr/>
        </p:nvSpPr>
        <p:spPr bwMode="auto">
          <a:xfrm>
            <a:off x="0" y="1484313"/>
            <a:ext cx="2843213" cy="4897437"/>
          </a:xfrm>
          <a:prstGeom prst="verticalScroll">
            <a:avLst>
              <a:gd name="adj" fmla="val 12500"/>
            </a:avLst>
          </a:prstGeom>
          <a:gradFill rotWithShape="1">
            <a:gsLst>
              <a:gs pos="0">
                <a:srgbClr val="008000"/>
              </a:gs>
              <a:gs pos="50000">
                <a:srgbClr val="FFFFFF"/>
              </a:gs>
              <a:gs pos="100000">
                <a:srgbClr val="008000"/>
              </a:gs>
            </a:gsLst>
            <a:lin ang="5400000" scaled="1"/>
          </a:gradFill>
          <a:ln w="9525">
            <a:solidFill>
              <a:srgbClr val="000000"/>
            </a:solidFill>
            <a:round/>
            <a:headEnd/>
            <a:tailEnd/>
          </a:ln>
        </p:spPr>
        <p:txBody>
          <a:bodyPr wrap="none" anchor="ctr"/>
          <a:lstStyle/>
          <a:p>
            <a:pPr eaLnBrk="1" hangingPunct="1"/>
            <a:endParaRPr lang="zh-CN" altLang="en-US"/>
          </a:p>
        </p:txBody>
      </p:sp>
      <p:sp>
        <p:nvSpPr>
          <p:cNvPr id="1631240" name="Text Box 8"/>
          <p:cNvSpPr txBox="1">
            <a:spLocks noChangeArrowheads="1"/>
          </p:cNvSpPr>
          <p:nvPr/>
        </p:nvSpPr>
        <p:spPr bwMode="auto">
          <a:xfrm>
            <a:off x="300038" y="2060575"/>
            <a:ext cx="2400300" cy="4248150"/>
          </a:xfrm>
          <a:prstGeom prst="rect">
            <a:avLst/>
          </a:prstGeom>
          <a:noFill/>
          <a:ln w="9525" algn="ctr">
            <a:noFill/>
            <a:miter lim="800000"/>
            <a:headEnd/>
            <a:tailEnd/>
          </a:ln>
        </p:spPr>
        <p:txBody>
          <a:bodyPr vert="eaVert">
            <a:spAutoFit/>
          </a:bodyPr>
          <a:lstStyle/>
          <a:p>
            <a:pPr eaLnBrk="1" hangingPunct="1">
              <a:lnSpc>
                <a:spcPct val="150000"/>
              </a:lnSpc>
            </a:pPr>
            <a:r>
              <a:rPr lang="zh-CN" altLang="en-US" sz="3200">
                <a:latin typeface="楷体_GB2312" pitchFamily="49" charset="-122"/>
                <a:ea typeface="楷体_GB2312" pitchFamily="49" charset="-122"/>
              </a:rPr>
              <a:t>最早可以追溯二十世纪</a:t>
            </a:r>
            <a:r>
              <a:rPr lang="en-US" altLang="zh-CN" sz="3200">
                <a:latin typeface="楷体_GB2312" pitchFamily="49" charset="-122"/>
                <a:ea typeface="楷体_GB2312" pitchFamily="49" charset="-122"/>
              </a:rPr>
              <a:t>70</a:t>
            </a:r>
            <a:r>
              <a:rPr lang="zh-CN" altLang="en-US" sz="3200">
                <a:latin typeface="楷体_GB2312" pitchFamily="49" charset="-122"/>
                <a:ea typeface="楷体_GB2312" pitchFamily="49" charset="-122"/>
              </a:rPr>
              <a:t>年代越战时期使用的传统的传感器系统。</a:t>
            </a:r>
          </a:p>
        </p:txBody>
      </p:sp>
      <p:pic>
        <p:nvPicPr>
          <p:cNvPr id="1631241" name="Picture 9"/>
          <p:cNvPicPr>
            <a:picLocks noChangeAspect="1" noChangeArrowheads="1"/>
          </p:cNvPicPr>
          <p:nvPr/>
        </p:nvPicPr>
        <p:blipFill>
          <a:blip r:embed="rId5" cstate="print"/>
          <a:srcRect/>
          <a:stretch>
            <a:fillRect/>
          </a:stretch>
        </p:blipFill>
        <p:spPr bwMode="auto">
          <a:xfrm>
            <a:off x="3276600" y="1628775"/>
            <a:ext cx="2520950" cy="3095625"/>
          </a:xfrm>
          <a:prstGeom prst="rect">
            <a:avLst/>
          </a:prstGeom>
          <a:noFill/>
          <a:ln w="9525" algn="ctr">
            <a:noFill/>
            <a:miter lim="800000"/>
            <a:headEnd/>
            <a:tailEnd/>
          </a:ln>
        </p:spPr>
      </p:pic>
      <p:sp>
        <p:nvSpPr>
          <p:cNvPr id="1631242" name="AutoShape 10"/>
          <p:cNvSpPr>
            <a:spLocks noChangeArrowheads="1"/>
          </p:cNvSpPr>
          <p:nvPr/>
        </p:nvSpPr>
        <p:spPr bwMode="auto">
          <a:xfrm>
            <a:off x="4572000" y="5229225"/>
            <a:ext cx="2592388" cy="1152525"/>
          </a:xfrm>
          <a:prstGeom prst="wedgeEllipseCallout">
            <a:avLst>
              <a:gd name="adj1" fmla="val 39713"/>
              <a:gd name="adj2" fmla="val -87329"/>
            </a:avLst>
          </a:prstGeom>
          <a:gradFill rotWithShape="1">
            <a:gsLst>
              <a:gs pos="0">
                <a:srgbClr val="FFFF00"/>
              </a:gs>
              <a:gs pos="50000">
                <a:srgbClr val="FFFFFF"/>
              </a:gs>
              <a:gs pos="100000">
                <a:srgbClr val="FFFF00"/>
              </a:gs>
            </a:gsLst>
            <a:lin ang="5400000" scaled="1"/>
          </a:gradFill>
          <a:ln w="9525">
            <a:miter lim="800000"/>
            <a:headEnd/>
            <a:tailEnd/>
          </a:ln>
          <a:scene3d>
            <a:camera prst="legacyObliqueBottomLeft"/>
            <a:lightRig rig="legacyFlat3" dir="t"/>
          </a:scene3d>
          <a:sp3d extrusionH="430200" prstMaterial="legacyMatte">
            <a:bevelT w="13500" h="13500" prst="angle"/>
            <a:bevelB w="13500" h="13500" prst="angle"/>
            <a:extrusionClr>
              <a:srgbClr val="FFFF00"/>
            </a:extrusionClr>
          </a:sp3d>
        </p:spPr>
        <p:txBody>
          <a:bodyPr>
            <a:flatTx/>
          </a:bodyPr>
          <a:lstStyle/>
          <a:p>
            <a:pPr algn="ctr" eaLnBrk="1" hangingPunct="1">
              <a:lnSpc>
                <a:spcPct val="150000"/>
              </a:lnSpc>
            </a:pPr>
            <a:r>
              <a:rPr lang="zh-CN" altLang="en-US">
                <a:solidFill>
                  <a:schemeClr val="bg2"/>
                </a:solidFill>
              </a:rPr>
              <a:t>胡志明小道</a:t>
            </a:r>
          </a:p>
        </p:txBody>
      </p:sp>
      <p:sp>
        <p:nvSpPr>
          <p:cNvPr id="1631244" name="AutoShape 12"/>
          <p:cNvSpPr>
            <a:spLocks noChangeArrowheads="1"/>
          </p:cNvSpPr>
          <p:nvPr/>
        </p:nvSpPr>
        <p:spPr bwMode="auto">
          <a:xfrm>
            <a:off x="4643438" y="5157788"/>
            <a:ext cx="2592387" cy="1152525"/>
          </a:xfrm>
          <a:prstGeom prst="wedgeEllipseCallout">
            <a:avLst>
              <a:gd name="adj1" fmla="val -26056"/>
              <a:gd name="adj2" fmla="val -85949"/>
            </a:avLst>
          </a:prstGeom>
          <a:gradFill rotWithShape="1">
            <a:gsLst>
              <a:gs pos="0">
                <a:srgbClr val="FFFF00"/>
              </a:gs>
              <a:gs pos="50000">
                <a:srgbClr val="FFFFFF"/>
              </a:gs>
              <a:gs pos="100000">
                <a:srgbClr val="FFFF00"/>
              </a:gs>
            </a:gsLst>
            <a:lin ang="5400000" scaled="1"/>
          </a:gradFill>
          <a:ln w="9525">
            <a:miter lim="800000"/>
            <a:headEnd/>
            <a:tailEnd/>
          </a:ln>
          <a:scene3d>
            <a:camera prst="legacyObliqueBottomLeft"/>
            <a:lightRig rig="legacyFlat3" dir="t"/>
          </a:scene3d>
          <a:sp3d extrusionH="430200" prstMaterial="legacyMatte">
            <a:bevelT w="13500" h="13500" prst="angle"/>
            <a:bevelB w="13500" h="13500" prst="angle"/>
            <a:extrusionClr>
              <a:srgbClr val="FFFF00"/>
            </a:extrusionClr>
          </a:sp3d>
        </p:spPr>
        <p:txBody>
          <a:bodyPr>
            <a:flatTx/>
          </a:bodyPr>
          <a:lstStyle/>
          <a:p>
            <a:pPr algn="ctr" eaLnBrk="1" hangingPunct="1">
              <a:lnSpc>
                <a:spcPct val="150000"/>
              </a:lnSpc>
            </a:pPr>
            <a:r>
              <a:rPr lang="zh-CN" altLang="en-US"/>
              <a:t>胡志明小道</a:t>
            </a:r>
          </a:p>
        </p:txBody>
      </p:sp>
      <p:sp>
        <p:nvSpPr>
          <p:cNvPr id="11" name="TextBox 10"/>
          <p:cNvSpPr txBox="1"/>
          <p:nvPr/>
        </p:nvSpPr>
        <p:spPr>
          <a:xfrm>
            <a:off x="2627784" y="188640"/>
            <a:ext cx="4464496" cy="523220"/>
          </a:xfrm>
          <a:prstGeom prst="rect">
            <a:avLst/>
          </a:prstGeom>
          <a:noFill/>
        </p:spPr>
        <p:txBody>
          <a:bodyPr wrap="square" rtlCol="0">
            <a:spAutoFit/>
          </a:bodyPr>
          <a:lstStyle/>
          <a:p>
            <a:r>
              <a:rPr lang="en-US" altLang="zh-CN" sz="2800" b="1" dirty="0" smtClean="0">
                <a:solidFill>
                  <a:srgbClr val="FF0000"/>
                </a:solidFill>
              </a:rPr>
              <a:t>WSN</a:t>
            </a:r>
            <a:r>
              <a:rPr lang="zh-CN" altLang="en-US" sz="2800" b="1" dirty="0" smtClean="0">
                <a:solidFill>
                  <a:srgbClr val="FF0000"/>
                </a:solidFill>
              </a:rPr>
              <a:t>的发展进程</a:t>
            </a:r>
            <a:endParaRPr lang="zh-CN" altLang="en-US" sz="2800"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31240"/>
                                        </p:tgtEl>
                                        <p:attrNameLst>
                                          <p:attrName>style.visibility</p:attrName>
                                        </p:attrNameLst>
                                      </p:cBhvr>
                                      <p:to>
                                        <p:strVal val="visible"/>
                                      </p:to>
                                    </p:set>
                                    <p:anim calcmode="lin" valueType="num">
                                      <p:cBhvr>
                                        <p:cTn id="7" dur="1000" fill="hold"/>
                                        <p:tgtEl>
                                          <p:spTgt spid="1631240"/>
                                        </p:tgtEl>
                                        <p:attrNameLst>
                                          <p:attrName>ppt_w</p:attrName>
                                        </p:attrNameLst>
                                      </p:cBhvr>
                                      <p:tavLst>
                                        <p:tav tm="0">
                                          <p:val>
                                            <p:strVal val="#ppt_w*0.70"/>
                                          </p:val>
                                        </p:tav>
                                        <p:tav tm="100000">
                                          <p:val>
                                            <p:strVal val="#ppt_w"/>
                                          </p:val>
                                        </p:tav>
                                      </p:tavLst>
                                    </p:anim>
                                    <p:anim calcmode="lin" valueType="num">
                                      <p:cBhvr>
                                        <p:cTn id="8" dur="1000" fill="hold"/>
                                        <p:tgtEl>
                                          <p:spTgt spid="1631240"/>
                                        </p:tgtEl>
                                        <p:attrNameLst>
                                          <p:attrName>ppt_h</p:attrName>
                                        </p:attrNameLst>
                                      </p:cBhvr>
                                      <p:tavLst>
                                        <p:tav tm="0">
                                          <p:val>
                                            <p:strVal val="#ppt_h"/>
                                          </p:val>
                                        </p:tav>
                                        <p:tav tm="100000">
                                          <p:val>
                                            <p:strVal val="#ppt_h"/>
                                          </p:val>
                                        </p:tav>
                                      </p:tavLst>
                                    </p:anim>
                                    <p:animEffect transition="in" filter="fade">
                                      <p:cBhvr>
                                        <p:cTn id="9" dur="1000"/>
                                        <p:tgtEl>
                                          <p:spTgt spid="163124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31239"/>
                                        </p:tgtEl>
                                        <p:attrNameLst>
                                          <p:attrName>style.visibility</p:attrName>
                                        </p:attrNameLst>
                                      </p:cBhvr>
                                      <p:to>
                                        <p:strVal val="visible"/>
                                      </p:to>
                                    </p:set>
                                    <p:anim calcmode="lin" valueType="num">
                                      <p:cBhvr>
                                        <p:cTn id="12" dur="1000" fill="hold"/>
                                        <p:tgtEl>
                                          <p:spTgt spid="1631239"/>
                                        </p:tgtEl>
                                        <p:attrNameLst>
                                          <p:attrName>ppt_w</p:attrName>
                                        </p:attrNameLst>
                                      </p:cBhvr>
                                      <p:tavLst>
                                        <p:tav tm="0">
                                          <p:val>
                                            <p:strVal val="#ppt_w*0.70"/>
                                          </p:val>
                                        </p:tav>
                                        <p:tav tm="100000">
                                          <p:val>
                                            <p:strVal val="#ppt_w"/>
                                          </p:val>
                                        </p:tav>
                                      </p:tavLst>
                                    </p:anim>
                                    <p:anim calcmode="lin" valueType="num">
                                      <p:cBhvr>
                                        <p:cTn id="13" dur="1000" fill="hold"/>
                                        <p:tgtEl>
                                          <p:spTgt spid="1631239"/>
                                        </p:tgtEl>
                                        <p:attrNameLst>
                                          <p:attrName>ppt_h</p:attrName>
                                        </p:attrNameLst>
                                      </p:cBhvr>
                                      <p:tavLst>
                                        <p:tav tm="0">
                                          <p:val>
                                            <p:strVal val="#ppt_h"/>
                                          </p:val>
                                        </p:tav>
                                        <p:tav tm="100000">
                                          <p:val>
                                            <p:strVal val="#ppt_h"/>
                                          </p:val>
                                        </p:tav>
                                      </p:tavLst>
                                    </p:anim>
                                    <p:animEffect transition="in" filter="fade">
                                      <p:cBhvr>
                                        <p:cTn id="14" dur="1000"/>
                                        <p:tgtEl>
                                          <p:spTgt spid="163123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631241"/>
                                        </p:tgtEl>
                                        <p:attrNameLst>
                                          <p:attrName>style.visibility</p:attrName>
                                        </p:attrNameLst>
                                      </p:cBhvr>
                                      <p:to>
                                        <p:strVal val="visible"/>
                                      </p:to>
                                    </p:set>
                                    <p:animEffect transition="in" filter="blinds(horizontal)">
                                      <p:cBhvr>
                                        <p:cTn id="19" dur="500"/>
                                        <p:tgtEl>
                                          <p:spTgt spid="1631241"/>
                                        </p:tgtEl>
                                      </p:cBhvr>
                                    </p:animEffect>
                                  </p:childTnLst>
                                </p:cTn>
                              </p:par>
                              <p:par>
                                <p:cTn id="20" presetID="3" presetClass="entr" presetSubtype="10" fill="hold" nodeType="withEffect">
                                  <p:stCondLst>
                                    <p:cond delay="0"/>
                                  </p:stCondLst>
                                  <p:childTnLst>
                                    <p:set>
                                      <p:cBhvr>
                                        <p:cTn id="21" dur="1" fill="hold">
                                          <p:stCondLst>
                                            <p:cond delay="0"/>
                                          </p:stCondLst>
                                        </p:cTn>
                                        <p:tgtEl>
                                          <p:spTgt spid="1631237"/>
                                        </p:tgtEl>
                                        <p:attrNameLst>
                                          <p:attrName>style.visibility</p:attrName>
                                        </p:attrNameLst>
                                      </p:cBhvr>
                                      <p:to>
                                        <p:strVal val="visible"/>
                                      </p:to>
                                    </p:set>
                                    <p:animEffect transition="in" filter="blinds(horizontal)">
                                      <p:cBhvr>
                                        <p:cTn id="22" dur="500"/>
                                        <p:tgtEl>
                                          <p:spTgt spid="1631237"/>
                                        </p:tgtEl>
                                      </p:cBhvr>
                                    </p:animEffect>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1631242"/>
                                        </p:tgtEl>
                                        <p:attrNameLst>
                                          <p:attrName>style.visibility</p:attrName>
                                        </p:attrNameLst>
                                      </p:cBhvr>
                                      <p:to>
                                        <p:strVal val="visible"/>
                                      </p:to>
                                    </p:set>
                                    <p:animEffect transition="in" filter="slide(fromBottom)">
                                      <p:cBhvr>
                                        <p:cTn id="26" dur="500"/>
                                        <p:tgtEl>
                                          <p:spTgt spid="1631242"/>
                                        </p:tgtEl>
                                      </p:cBhvr>
                                    </p:animEffect>
                                  </p:childTnLst>
                                </p:cTn>
                              </p:par>
                              <p:par>
                                <p:cTn id="27" presetID="12" presetClass="entr" presetSubtype="4" fill="hold" nodeType="withEffect">
                                  <p:stCondLst>
                                    <p:cond delay="0"/>
                                  </p:stCondLst>
                                  <p:childTnLst>
                                    <p:set>
                                      <p:cBhvr>
                                        <p:cTn id="28" dur="1" fill="hold">
                                          <p:stCondLst>
                                            <p:cond delay="0"/>
                                          </p:stCondLst>
                                        </p:cTn>
                                        <p:tgtEl>
                                          <p:spTgt spid="1631244"/>
                                        </p:tgtEl>
                                        <p:attrNameLst>
                                          <p:attrName>style.visibility</p:attrName>
                                        </p:attrNameLst>
                                      </p:cBhvr>
                                      <p:to>
                                        <p:strVal val="visible"/>
                                      </p:to>
                                    </p:set>
                                    <p:animEffect transition="in" filter="slide(fromBottom)">
                                      <p:cBhvr>
                                        <p:cTn id="29" dur="500"/>
                                        <p:tgtEl>
                                          <p:spTgt spid="1631244"/>
                                        </p:tgtEl>
                                      </p:cBhvr>
                                    </p:animEffect>
                                  </p:childTnLst>
                                </p:cTn>
                              </p:par>
                            </p:childTnLst>
                          </p:cTn>
                        </p:par>
                        <p:par>
                          <p:cTn id="30" fill="hold" nodeType="afterGroup">
                            <p:stCondLst>
                              <p:cond delay="1000"/>
                            </p:stCondLst>
                            <p:childTnLst>
                              <p:par>
                                <p:cTn id="31" presetID="26" presetClass="emph" presetSubtype="0" fill="hold" nodeType="afterEffect">
                                  <p:stCondLst>
                                    <p:cond delay="0"/>
                                  </p:stCondLst>
                                  <p:childTnLst>
                                    <p:animEffect transition="out" filter="fade">
                                      <p:cBhvr>
                                        <p:cTn id="32" dur="500" tmFilter="0, 0; .2, .5; .8, .5; 1, 0"/>
                                        <p:tgtEl>
                                          <p:spTgt spid="1631241"/>
                                        </p:tgtEl>
                                      </p:cBhvr>
                                    </p:animEffect>
                                    <p:animScale>
                                      <p:cBhvr>
                                        <p:cTn id="33" dur="250" autoRev="1" fill="hold"/>
                                        <p:tgtEl>
                                          <p:spTgt spid="1631241"/>
                                        </p:tgtEl>
                                      </p:cBhvr>
                                      <p:by x="105000" y="105000"/>
                                    </p:animScale>
                                  </p:childTnLst>
                                </p:cTn>
                              </p:par>
                            </p:childTnLst>
                          </p:cTn>
                        </p:par>
                        <p:par>
                          <p:cTn id="34" fill="hold" nodeType="afterGroup">
                            <p:stCondLst>
                              <p:cond delay="1500"/>
                            </p:stCondLst>
                            <p:childTnLst>
                              <p:par>
                                <p:cTn id="35" presetID="26" presetClass="emph" presetSubtype="0" fill="hold" nodeType="afterEffect">
                                  <p:stCondLst>
                                    <p:cond delay="0"/>
                                  </p:stCondLst>
                                  <p:childTnLst>
                                    <p:animEffect transition="out" filter="fade">
                                      <p:cBhvr>
                                        <p:cTn id="36" dur="500" tmFilter="0, 0; .2, .5; .8, .5; 1, 0"/>
                                        <p:tgtEl>
                                          <p:spTgt spid="1631237"/>
                                        </p:tgtEl>
                                      </p:cBhvr>
                                    </p:animEffect>
                                    <p:animScale>
                                      <p:cBhvr>
                                        <p:cTn id="37" dur="250" autoRev="1" fill="hold"/>
                                        <p:tgtEl>
                                          <p:spTgt spid="16312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39" grpId="0" animBg="1"/>
      <p:bldP spid="1631240" grpId="0"/>
      <p:bldP spid="16312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dirty="0" smtClean="0">
                <a:solidFill>
                  <a:srgbClr val="FF0000"/>
                </a:solidFill>
              </a:rPr>
              <a:t>WSN</a:t>
            </a:r>
            <a:r>
              <a:rPr lang="zh-CN" altLang="en-US" dirty="0" smtClean="0">
                <a:solidFill>
                  <a:srgbClr val="FF0000"/>
                </a:solidFill>
              </a:rPr>
              <a:t>的应用</a:t>
            </a:r>
          </a:p>
        </p:txBody>
      </p:sp>
      <p:pic>
        <p:nvPicPr>
          <p:cNvPr id="107523" name="Picture 3"/>
          <p:cNvPicPr>
            <a:picLocks noGrp="1" noChangeAspect="1" noChangeArrowheads="1"/>
          </p:cNvPicPr>
          <p:nvPr>
            <p:ph idx="1"/>
          </p:nvPr>
        </p:nvPicPr>
        <p:blipFill>
          <a:blip r:embed="rId2" cstate="print"/>
          <a:srcRect/>
          <a:stretch>
            <a:fillRect/>
          </a:stretch>
        </p:blipFill>
        <p:spPr>
          <a:xfrm>
            <a:off x="323850" y="1052513"/>
            <a:ext cx="8477250" cy="5256212"/>
          </a:xfrm>
        </p:spPr>
      </p:pic>
      <p:sp>
        <p:nvSpPr>
          <p:cNvPr id="107524" name="灯片编号占位符 6"/>
          <p:cNvSpPr>
            <a:spLocks noGrp="1"/>
          </p:cNvSpPr>
          <p:nvPr>
            <p:ph type="sldNum" sz="quarter" idx="11"/>
          </p:nvPr>
        </p:nvSpPr>
        <p:spPr>
          <a:noFill/>
        </p:spPr>
        <p:txBody>
          <a:bodyPr/>
          <a:lstStyle/>
          <a:p>
            <a:fld id="{84151134-8C0D-414C-BF02-0664418F02B9}" type="slidenum">
              <a:rPr lang="zh-CN" altLang="en-US"/>
              <a:pPr/>
              <a:t>10</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smtClean="0"/>
              <a:t>传感器网络的应用</a:t>
            </a:r>
            <a:r>
              <a:rPr lang="en-US" altLang="zh-CN" smtClean="0"/>
              <a:t>-</a:t>
            </a:r>
            <a:r>
              <a:rPr lang="zh-CN" altLang="en-US" smtClean="0"/>
              <a:t>军事</a:t>
            </a:r>
          </a:p>
        </p:txBody>
      </p:sp>
      <p:pic>
        <p:nvPicPr>
          <p:cNvPr id="108547" name="Picture 3"/>
          <p:cNvPicPr>
            <a:picLocks noGrp="1" noChangeAspect="1" noChangeArrowheads="1"/>
          </p:cNvPicPr>
          <p:nvPr>
            <p:ph idx="1"/>
          </p:nvPr>
        </p:nvPicPr>
        <p:blipFill>
          <a:blip r:embed="rId2" cstate="print"/>
          <a:stretch>
            <a:fillRect/>
          </a:stretch>
        </p:blipFill>
        <p:spPr>
          <a:xfrm>
            <a:off x="2060674" y="2207282"/>
            <a:ext cx="5044877" cy="3162574"/>
          </a:xfrm>
        </p:spPr>
      </p:pic>
      <p:sp>
        <p:nvSpPr>
          <p:cNvPr id="108548" name="灯片编号占位符 6"/>
          <p:cNvSpPr>
            <a:spLocks noGrp="1"/>
          </p:cNvSpPr>
          <p:nvPr>
            <p:ph type="sldNum" sz="quarter" idx="11"/>
          </p:nvPr>
        </p:nvSpPr>
        <p:spPr>
          <a:noFill/>
        </p:spPr>
        <p:txBody>
          <a:bodyPr/>
          <a:lstStyle/>
          <a:p>
            <a:fld id="{7714CFE0-A801-405E-B037-69376BD8BF95}" type="slidenum">
              <a:rPr lang="zh-CN" altLang="en-US"/>
              <a:pPr/>
              <a:t>11</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mtClean="0"/>
              <a:t>传感器网络的应用</a:t>
            </a:r>
            <a:r>
              <a:rPr lang="en-US" altLang="zh-CN" smtClean="0"/>
              <a:t>-</a:t>
            </a:r>
            <a:r>
              <a:rPr lang="zh-CN" altLang="en-US" smtClean="0"/>
              <a:t>环境</a:t>
            </a:r>
          </a:p>
        </p:txBody>
      </p:sp>
      <p:pic>
        <p:nvPicPr>
          <p:cNvPr id="109571" name="Picture 3"/>
          <p:cNvPicPr>
            <a:picLocks noGrp="1" noChangeAspect="1" noChangeArrowheads="1"/>
          </p:cNvPicPr>
          <p:nvPr>
            <p:ph idx="1"/>
          </p:nvPr>
        </p:nvPicPr>
        <p:blipFill>
          <a:blip r:embed="rId2" cstate="print"/>
          <a:stretch>
            <a:fillRect/>
          </a:stretch>
        </p:blipFill>
        <p:spPr>
          <a:xfrm>
            <a:off x="2178794" y="2215235"/>
            <a:ext cx="4808637" cy="3146667"/>
          </a:xfrm>
        </p:spPr>
      </p:pic>
      <p:sp>
        <p:nvSpPr>
          <p:cNvPr id="109572" name="灯片编号占位符 6"/>
          <p:cNvSpPr>
            <a:spLocks noGrp="1"/>
          </p:cNvSpPr>
          <p:nvPr>
            <p:ph type="sldNum" sz="quarter" idx="11"/>
          </p:nvPr>
        </p:nvSpPr>
        <p:spPr>
          <a:noFill/>
        </p:spPr>
        <p:txBody>
          <a:bodyPr/>
          <a:lstStyle/>
          <a:p>
            <a:fld id="{9833DEA2-284E-4AF8-B14B-B2B9EA8E61E8}" type="slidenum">
              <a:rPr lang="zh-CN" altLang="en-US"/>
              <a:pPr/>
              <a:t>12</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mtClean="0"/>
              <a:t>传感器网络的应用</a:t>
            </a:r>
            <a:r>
              <a:rPr lang="en-US" altLang="zh-CN" smtClean="0"/>
              <a:t>-</a:t>
            </a:r>
            <a:r>
              <a:rPr lang="zh-CN" altLang="en-US" smtClean="0"/>
              <a:t>健康</a:t>
            </a:r>
          </a:p>
        </p:txBody>
      </p:sp>
      <p:pic>
        <p:nvPicPr>
          <p:cNvPr id="110595" name="Picture 3"/>
          <p:cNvPicPr>
            <a:picLocks noGrp="1" noChangeAspect="1" noChangeArrowheads="1"/>
          </p:cNvPicPr>
          <p:nvPr>
            <p:ph idx="1"/>
          </p:nvPr>
        </p:nvPicPr>
        <p:blipFill>
          <a:blip r:embed="rId2" cstate="print"/>
          <a:stretch>
            <a:fillRect/>
          </a:stretch>
        </p:blipFill>
        <p:spPr>
          <a:xfrm>
            <a:off x="1973036" y="2333023"/>
            <a:ext cx="5220153" cy="2911092"/>
          </a:xfrm>
        </p:spPr>
      </p:pic>
      <p:sp>
        <p:nvSpPr>
          <p:cNvPr id="110596" name="灯片编号占位符 6"/>
          <p:cNvSpPr>
            <a:spLocks noGrp="1"/>
          </p:cNvSpPr>
          <p:nvPr>
            <p:ph type="sldNum" sz="quarter" idx="11"/>
          </p:nvPr>
        </p:nvSpPr>
        <p:spPr>
          <a:noFill/>
        </p:spPr>
        <p:txBody>
          <a:bodyPr/>
          <a:lstStyle/>
          <a:p>
            <a:fld id="{79F60787-ECFD-4665-9C5B-CD2B75E58E62}" type="slidenum">
              <a:rPr lang="zh-CN" altLang="en-US"/>
              <a:pPr/>
              <a:t>13</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mtClean="0"/>
              <a:t>传感器网络的应用</a:t>
            </a:r>
            <a:r>
              <a:rPr lang="en-US" altLang="zh-CN" smtClean="0"/>
              <a:t>-</a:t>
            </a:r>
            <a:r>
              <a:rPr lang="zh-CN" altLang="en-US" smtClean="0"/>
              <a:t>居家</a:t>
            </a:r>
          </a:p>
        </p:txBody>
      </p:sp>
      <p:pic>
        <p:nvPicPr>
          <p:cNvPr id="111619" name="Picture 3"/>
          <p:cNvPicPr>
            <a:picLocks noGrp="1" noChangeAspect="1" noChangeArrowheads="1"/>
          </p:cNvPicPr>
          <p:nvPr>
            <p:ph idx="1"/>
          </p:nvPr>
        </p:nvPicPr>
        <p:blipFill>
          <a:blip r:embed="rId2" cstate="print"/>
          <a:stretch>
            <a:fillRect/>
          </a:stretch>
        </p:blipFill>
        <p:spPr>
          <a:xfrm>
            <a:off x="2064484" y="2196188"/>
            <a:ext cx="5037257" cy="3184762"/>
          </a:xfrm>
        </p:spPr>
      </p:pic>
      <p:sp>
        <p:nvSpPr>
          <p:cNvPr id="111620" name="灯片编号占位符 6"/>
          <p:cNvSpPr>
            <a:spLocks noGrp="1"/>
          </p:cNvSpPr>
          <p:nvPr>
            <p:ph type="sldNum" sz="quarter" idx="11"/>
          </p:nvPr>
        </p:nvSpPr>
        <p:spPr>
          <a:noFill/>
        </p:spPr>
        <p:txBody>
          <a:bodyPr/>
          <a:lstStyle/>
          <a:p>
            <a:fld id="{F5EF288D-7D57-42EA-A3EC-0DA68EF6BA0A}" type="slidenum">
              <a:rPr lang="zh-CN" altLang="en-US"/>
              <a:pPr/>
              <a:t>14</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mtClean="0"/>
              <a:t>传感器网络的应用</a:t>
            </a:r>
            <a:r>
              <a:rPr lang="en-US" altLang="zh-CN" smtClean="0"/>
              <a:t>-</a:t>
            </a:r>
            <a:r>
              <a:rPr lang="zh-CN" altLang="en-US" smtClean="0"/>
              <a:t>商业</a:t>
            </a:r>
          </a:p>
        </p:txBody>
      </p:sp>
      <p:pic>
        <p:nvPicPr>
          <p:cNvPr id="112643" name="Picture 3"/>
          <p:cNvPicPr>
            <a:picLocks noGrp="1" noChangeAspect="1" noChangeArrowheads="1"/>
          </p:cNvPicPr>
          <p:nvPr>
            <p:ph idx="1"/>
          </p:nvPr>
        </p:nvPicPr>
        <p:blipFill>
          <a:blip r:embed="rId2" cstate="print"/>
          <a:stretch>
            <a:fillRect/>
          </a:stretch>
        </p:blipFill>
        <p:spPr>
          <a:xfrm>
            <a:off x="1934933" y="2199661"/>
            <a:ext cx="5296359" cy="3177816"/>
          </a:xfrm>
        </p:spPr>
      </p:pic>
      <p:sp>
        <p:nvSpPr>
          <p:cNvPr id="112644" name="灯片编号占位符 6"/>
          <p:cNvSpPr>
            <a:spLocks noGrp="1"/>
          </p:cNvSpPr>
          <p:nvPr>
            <p:ph type="sldNum" sz="quarter" idx="11"/>
          </p:nvPr>
        </p:nvSpPr>
        <p:spPr>
          <a:noFill/>
        </p:spPr>
        <p:txBody>
          <a:bodyPr/>
          <a:lstStyle/>
          <a:p>
            <a:fld id="{9CA7078B-AAC6-4994-84B2-0C4D72BFC50A}" type="slidenum">
              <a:rPr lang="zh-CN" altLang="en-US"/>
              <a:pPr/>
              <a:t>15</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WSN</a:t>
            </a:r>
            <a:r>
              <a:rPr lang="zh-CN" altLang="en-US" smtClean="0"/>
              <a:t>的应用</a:t>
            </a:r>
          </a:p>
        </p:txBody>
      </p:sp>
      <p:pic>
        <p:nvPicPr>
          <p:cNvPr id="113667" name="Picture 3"/>
          <p:cNvPicPr>
            <a:picLocks noGrp="1" noChangeAspect="1" noChangeArrowheads="1"/>
          </p:cNvPicPr>
          <p:nvPr>
            <p:ph idx="1"/>
          </p:nvPr>
        </p:nvPicPr>
        <p:blipFill>
          <a:blip r:embed="rId3" cstate="print"/>
          <a:srcRect/>
          <a:stretch>
            <a:fillRect/>
          </a:stretch>
        </p:blipFill>
        <p:spPr>
          <a:xfrm>
            <a:off x="6477000" y="1046163"/>
            <a:ext cx="2198688" cy="5049837"/>
          </a:xfrm>
        </p:spPr>
      </p:pic>
      <p:sp>
        <p:nvSpPr>
          <p:cNvPr id="113669" name="灯片编号占位符 7"/>
          <p:cNvSpPr>
            <a:spLocks noGrp="1"/>
          </p:cNvSpPr>
          <p:nvPr>
            <p:ph type="sldNum" sz="quarter" idx="11"/>
          </p:nvPr>
        </p:nvSpPr>
        <p:spPr>
          <a:noFill/>
        </p:spPr>
        <p:txBody>
          <a:bodyPr/>
          <a:lstStyle/>
          <a:p>
            <a:fld id="{909CC335-A164-46FF-823E-E65FD9510D47}" type="slidenum">
              <a:rPr lang="zh-CN" altLang="en-US"/>
              <a:pPr/>
              <a:t>16</a:t>
            </a:fld>
            <a:r>
              <a:rPr lang="en-US" altLang="zh-CN" dirty="0" smtClean="0"/>
              <a:t>/23</a:t>
            </a:r>
            <a:endParaRPr lang="en-US" altLang="zh-CN" dirty="0"/>
          </a:p>
        </p:txBody>
      </p:sp>
      <p:pic>
        <p:nvPicPr>
          <p:cNvPr id="113668" name="Picture 4"/>
          <p:cNvPicPr>
            <a:picLocks noChangeAspect="1" noChangeArrowheads="1"/>
          </p:cNvPicPr>
          <p:nvPr/>
        </p:nvPicPr>
        <p:blipFill>
          <a:blip r:embed="rId4" cstate="print"/>
          <a:srcRect/>
          <a:stretch>
            <a:fillRect/>
          </a:stretch>
        </p:blipFill>
        <p:spPr bwMode="auto">
          <a:xfrm>
            <a:off x="498475" y="981075"/>
            <a:ext cx="5749925" cy="519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mtClean="0"/>
              <a:t>WSN</a:t>
            </a:r>
            <a:r>
              <a:rPr lang="zh-CN" altLang="en-US" smtClean="0"/>
              <a:t>的应用</a:t>
            </a:r>
          </a:p>
        </p:txBody>
      </p:sp>
      <p:pic>
        <p:nvPicPr>
          <p:cNvPr id="115715" name="Picture 3"/>
          <p:cNvPicPr>
            <a:picLocks noGrp="1" noChangeAspect="1" noChangeArrowheads="1"/>
          </p:cNvPicPr>
          <p:nvPr>
            <p:ph idx="1"/>
          </p:nvPr>
        </p:nvPicPr>
        <p:blipFill>
          <a:blip r:embed="rId2" cstate="print"/>
          <a:srcRect/>
          <a:stretch>
            <a:fillRect/>
          </a:stretch>
        </p:blipFill>
        <p:spPr>
          <a:xfrm>
            <a:off x="434975" y="1052513"/>
            <a:ext cx="8326438" cy="5329237"/>
          </a:xfrm>
        </p:spPr>
      </p:pic>
      <p:sp>
        <p:nvSpPr>
          <p:cNvPr id="115716" name="灯片编号占位符 6"/>
          <p:cNvSpPr>
            <a:spLocks noGrp="1"/>
          </p:cNvSpPr>
          <p:nvPr>
            <p:ph type="sldNum" sz="quarter" idx="11"/>
          </p:nvPr>
        </p:nvSpPr>
        <p:spPr>
          <a:noFill/>
        </p:spPr>
        <p:txBody>
          <a:bodyPr/>
          <a:lstStyle/>
          <a:p>
            <a:fld id="{83A54435-1932-4007-A0F6-1E77A6128CD6}" type="slidenum">
              <a:rPr lang="zh-CN" altLang="en-US"/>
              <a:pPr/>
              <a:t>17</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z="3200" smtClean="0"/>
              <a:t>WSN</a:t>
            </a:r>
            <a:r>
              <a:rPr lang="zh-CN" altLang="en-US" sz="3200" smtClean="0"/>
              <a:t>的应用</a:t>
            </a:r>
          </a:p>
        </p:txBody>
      </p:sp>
      <p:pic>
        <p:nvPicPr>
          <p:cNvPr id="116739" name="Picture 3"/>
          <p:cNvPicPr>
            <a:picLocks noGrp="1" noChangeAspect="1" noChangeArrowheads="1"/>
          </p:cNvPicPr>
          <p:nvPr>
            <p:ph idx="1"/>
          </p:nvPr>
        </p:nvPicPr>
        <p:blipFill>
          <a:blip r:embed="rId3" cstate="print"/>
          <a:srcRect/>
          <a:stretch>
            <a:fillRect/>
          </a:stretch>
        </p:blipFill>
        <p:spPr>
          <a:xfrm>
            <a:off x="368300" y="1125538"/>
            <a:ext cx="8380413" cy="5156200"/>
          </a:xfrm>
        </p:spPr>
      </p:pic>
      <p:sp>
        <p:nvSpPr>
          <p:cNvPr id="116740" name="灯片编号占位符 6"/>
          <p:cNvSpPr>
            <a:spLocks noGrp="1"/>
          </p:cNvSpPr>
          <p:nvPr>
            <p:ph type="sldNum" sz="quarter" idx="11"/>
          </p:nvPr>
        </p:nvSpPr>
        <p:spPr>
          <a:noFill/>
        </p:spPr>
        <p:txBody>
          <a:bodyPr/>
          <a:lstStyle/>
          <a:p>
            <a:fld id="{7FEB795F-0CDD-425E-8BA5-609F90407FD4}" type="slidenum">
              <a:rPr lang="zh-CN" altLang="en-US"/>
              <a:pPr/>
              <a:t>18</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zh-CN" altLang="en-US" smtClean="0"/>
              <a:t>大鸭岛海燕监测</a:t>
            </a:r>
          </a:p>
        </p:txBody>
      </p:sp>
      <p:sp>
        <p:nvSpPr>
          <p:cNvPr id="118788" name="Rectangle 4"/>
          <p:cNvSpPr>
            <a:spLocks noGrp="1" noChangeArrowheads="1"/>
          </p:cNvSpPr>
          <p:nvPr>
            <p:ph idx="1"/>
          </p:nvPr>
        </p:nvSpPr>
        <p:spPr>
          <a:xfrm>
            <a:off x="468313" y="981075"/>
            <a:ext cx="5975350" cy="2160588"/>
          </a:xfrm>
        </p:spPr>
        <p:txBody>
          <a:bodyPr/>
          <a:lstStyle/>
          <a:p>
            <a:pPr eaLnBrk="1" hangingPunct="1"/>
            <a:r>
              <a:rPr lang="zh-CN" altLang="en-US" sz="2400" smtClean="0"/>
              <a:t>项目开始时间：</a:t>
            </a:r>
            <a:r>
              <a:rPr lang="en-US" altLang="zh-CN" sz="2400" smtClean="0"/>
              <a:t>2002</a:t>
            </a:r>
            <a:r>
              <a:rPr lang="zh-CN" altLang="en-US" sz="2400" smtClean="0"/>
              <a:t>年</a:t>
            </a:r>
          </a:p>
          <a:p>
            <a:pPr eaLnBrk="1" hangingPunct="1"/>
            <a:r>
              <a:rPr lang="zh-CN" altLang="en-US" sz="2400" smtClean="0"/>
              <a:t>参与者：英特尔研究实验室和加州</a:t>
            </a:r>
          </a:p>
          <a:p>
            <a:pPr eaLnBrk="1" hangingPunct="1">
              <a:buFont typeface="Wingdings" pitchFamily="2" charset="2"/>
              <a:buNone/>
            </a:pPr>
            <a:r>
              <a:rPr lang="zh-CN" altLang="en-US" sz="2400" smtClean="0"/>
              <a:t>                      大学伯克利分校</a:t>
            </a:r>
          </a:p>
          <a:p>
            <a:pPr eaLnBrk="1" hangingPunct="1"/>
            <a:r>
              <a:rPr lang="en-US" altLang="zh-CN" sz="2400" smtClean="0"/>
              <a:t>http://www.greatduckisland.net/</a:t>
            </a:r>
          </a:p>
          <a:p>
            <a:pPr eaLnBrk="1" hangingPunct="1"/>
            <a:endParaRPr lang="zh-CN" altLang="en-US" sz="2000" smtClean="0"/>
          </a:p>
        </p:txBody>
      </p:sp>
      <p:sp>
        <p:nvSpPr>
          <p:cNvPr id="118790" name="灯片编号占位符 8"/>
          <p:cNvSpPr>
            <a:spLocks noGrp="1"/>
          </p:cNvSpPr>
          <p:nvPr>
            <p:ph type="sldNum" sz="quarter" idx="11"/>
          </p:nvPr>
        </p:nvSpPr>
        <p:spPr>
          <a:noFill/>
        </p:spPr>
        <p:txBody>
          <a:bodyPr/>
          <a:lstStyle/>
          <a:p>
            <a:fld id="{8BD66A5B-0A05-4983-81BA-1A1357847556}" type="slidenum">
              <a:rPr lang="zh-CN" altLang="en-US"/>
              <a:pPr/>
              <a:t>19</a:t>
            </a:fld>
            <a:r>
              <a:rPr lang="en-US" altLang="zh-CN" dirty="0" smtClean="0"/>
              <a:t>/23</a:t>
            </a:r>
            <a:endParaRPr lang="en-US" altLang="zh-CN" dirty="0"/>
          </a:p>
        </p:txBody>
      </p:sp>
      <p:pic>
        <p:nvPicPr>
          <p:cNvPr id="118787" name="Picture 3"/>
          <p:cNvPicPr>
            <a:picLocks noChangeAspect="1" noChangeArrowheads="1"/>
          </p:cNvPicPr>
          <p:nvPr/>
        </p:nvPicPr>
        <p:blipFill>
          <a:blip r:embed="rId2" cstate="print"/>
          <a:srcRect/>
          <a:stretch>
            <a:fillRect/>
          </a:stretch>
        </p:blipFill>
        <p:spPr bwMode="auto">
          <a:xfrm>
            <a:off x="5783263" y="1341438"/>
            <a:ext cx="2749550" cy="4816475"/>
          </a:xfrm>
          <a:prstGeom prst="rect">
            <a:avLst/>
          </a:prstGeom>
          <a:noFill/>
          <a:ln w="9525">
            <a:noFill/>
            <a:miter lim="800000"/>
            <a:headEnd/>
            <a:tailEnd/>
          </a:ln>
        </p:spPr>
      </p:pic>
      <p:pic>
        <p:nvPicPr>
          <p:cNvPr id="118789" name="Picture 5"/>
          <p:cNvPicPr>
            <a:picLocks noChangeAspect="1" noChangeArrowheads="1"/>
          </p:cNvPicPr>
          <p:nvPr/>
        </p:nvPicPr>
        <p:blipFill>
          <a:blip r:embed="rId3" cstate="print"/>
          <a:srcRect/>
          <a:stretch>
            <a:fillRect/>
          </a:stretch>
        </p:blipFill>
        <p:spPr bwMode="auto">
          <a:xfrm>
            <a:off x="827088" y="3101975"/>
            <a:ext cx="4289425" cy="3052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descr="arrow"/>
          <p:cNvPicPr>
            <a:picLocks noChangeAspect="1" noChangeArrowheads="1"/>
          </p:cNvPicPr>
          <p:nvPr/>
        </p:nvPicPr>
        <p:blipFill>
          <a:blip r:embed="rId3" cstate="print"/>
          <a:srcRect/>
          <a:stretch>
            <a:fillRect/>
          </a:stretch>
        </p:blipFill>
        <p:spPr bwMode="auto">
          <a:xfrm>
            <a:off x="8223250" y="473075"/>
            <a:ext cx="692150" cy="692150"/>
          </a:xfrm>
          <a:prstGeom prst="rect">
            <a:avLst/>
          </a:prstGeom>
          <a:noFill/>
          <a:ln w="9525">
            <a:noFill/>
            <a:miter lim="800000"/>
            <a:headEnd/>
            <a:tailEnd/>
          </a:ln>
        </p:spPr>
      </p:pic>
      <p:pic>
        <p:nvPicPr>
          <p:cNvPr id="1556503" name="Picture 23"/>
          <p:cNvPicPr>
            <a:picLocks noChangeAspect="1" noChangeArrowheads="1"/>
          </p:cNvPicPr>
          <p:nvPr/>
        </p:nvPicPr>
        <p:blipFill>
          <a:blip r:embed="rId4" cstate="print"/>
          <a:srcRect/>
          <a:stretch>
            <a:fillRect/>
          </a:stretch>
        </p:blipFill>
        <p:spPr bwMode="auto">
          <a:xfrm>
            <a:off x="1331913" y="981075"/>
            <a:ext cx="3168650" cy="2878138"/>
          </a:xfrm>
          <a:prstGeom prst="rect">
            <a:avLst/>
          </a:prstGeom>
          <a:noFill/>
          <a:ln w="9525" algn="ctr">
            <a:noFill/>
            <a:miter lim="800000"/>
            <a:headEnd/>
            <a:tailEnd/>
          </a:ln>
        </p:spPr>
      </p:pic>
      <p:pic>
        <p:nvPicPr>
          <p:cNvPr id="1556502" name="Picture 22"/>
          <p:cNvPicPr>
            <a:picLocks noChangeAspect="1" noChangeArrowheads="1"/>
          </p:cNvPicPr>
          <p:nvPr/>
        </p:nvPicPr>
        <p:blipFill>
          <a:blip r:embed="rId5" cstate="print"/>
          <a:srcRect/>
          <a:stretch>
            <a:fillRect/>
          </a:stretch>
        </p:blipFill>
        <p:spPr bwMode="auto">
          <a:xfrm>
            <a:off x="4860925" y="981075"/>
            <a:ext cx="3384550" cy="2890838"/>
          </a:xfrm>
          <a:prstGeom prst="rect">
            <a:avLst/>
          </a:prstGeom>
          <a:noFill/>
          <a:ln w="9525" algn="ctr">
            <a:noFill/>
            <a:miter lim="800000"/>
            <a:headEnd/>
            <a:tailEnd/>
          </a:ln>
        </p:spPr>
      </p:pic>
      <p:sp>
        <p:nvSpPr>
          <p:cNvPr id="1556509" name="AutoShape 29"/>
          <p:cNvSpPr>
            <a:spLocks noChangeArrowheads="1"/>
          </p:cNvSpPr>
          <p:nvPr/>
        </p:nvSpPr>
        <p:spPr bwMode="auto">
          <a:xfrm>
            <a:off x="1908175" y="4148138"/>
            <a:ext cx="2160588" cy="1081087"/>
          </a:xfrm>
          <a:prstGeom prst="cloudCallout">
            <a:avLst>
              <a:gd name="adj1" fmla="val 47574"/>
              <a:gd name="adj2" fmla="val -218431"/>
            </a:avLst>
          </a:prstGeom>
          <a:gradFill rotWithShape="1">
            <a:gsLst>
              <a:gs pos="0">
                <a:srgbClr val="FFFFFF"/>
              </a:gs>
              <a:gs pos="100000">
                <a:srgbClr val="33CCFF"/>
              </a:gs>
            </a:gsLst>
            <a:lin ang="5400000" scaled="1"/>
          </a:gradFill>
          <a:ln w="9525">
            <a:solidFill>
              <a:srgbClr val="000000"/>
            </a:solidFill>
            <a:round/>
            <a:headEnd/>
            <a:tailEnd/>
          </a:ln>
        </p:spPr>
        <p:txBody>
          <a:bodyPr/>
          <a:lstStyle/>
          <a:p>
            <a:pPr algn="ctr" eaLnBrk="1" hangingPunct="1">
              <a:lnSpc>
                <a:spcPct val="140000"/>
              </a:lnSpc>
            </a:pPr>
            <a:r>
              <a:rPr lang="zh-CN" altLang="en-US">
                <a:solidFill>
                  <a:schemeClr val="bg2"/>
                </a:solidFill>
              </a:rPr>
              <a:t>热带树</a:t>
            </a:r>
          </a:p>
        </p:txBody>
      </p:sp>
      <p:sp>
        <p:nvSpPr>
          <p:cNvPr id="1556510" name="AutoShape 30"/>
          <p:cNvSpPr>
            <a:spLocks noChangeArrowheads="1"/>
          </p:cNvSpPr>
          <p:nvPr/>
        </p:nvSpPr>
        <p:spPr bwMode="auto">
          <a:xfrm>
            <a:off x="1908175" y="4005263"/>
            <a:ext cx="2160588" cy="1081087"/>
          </a:xfrm>
          <a:prstGeom prst="cloudCallout">
            <a:avLst>
              <a:gd name="adj1" fmla="val 4296"/>
              <a:gd name="adj2" fmla="val -243097"/>
            </a:avLst>
          </a:prstGeom>
          <a:gradFill rotWithShape="1">
            <a:gsLst>
              <a:gs pos="0">
                <a:srgbClr val="FFFFFF"/>
              </a:gs>
              <a:gs pos="100000">
                <a:srgbClr val="33CCFF"/>
              </a:gs>
            </a:gsLst>
            <a:lin ang="5400000" scaled="1"/>
          </a:gradFill>
          <a:ln w="9525">
            <a:solidFill>
              <a:srgbClr val="000000"/>
            </a:solidFill>
            <a:round/>
            <a:headEnd/>
            <a:tailEnd/>
          </a:ln>
        </p:spPr>
        <p:txBody>
          <a:bodyPr/>
          <a:lstStyle/>
          <a:p>
            <a:pPr algn="ctr" eaLnBrk="1" hangingPunct="1">
              <a:lnSpc>
                <a:spcPct val="140000"/>
              </a:lnSpc>
            </a:pPr>
            <a:r>
              <a:rPr lang="zh-CN" altLang="en-US" sz="3200"/>
              <a:t>热带树</a:t>
            </a:r>
          </a:p>
        </p:txBody>
      </p:sp>
      <p:sp>
        <p:nvSpPr>
          <p:cNvPr id="1556513" name="AutoShape 33"/>
          <p:cNvSpPr>
            <a:spLocks noChangeArrowheads="1"/>
          </p:cNvSpPr>
          <p:nvPr/>
        </p:nvSpPr>
        <p:spPr bwMode="auto">
          <a:xfrm>
            <a:off x="5797550" y="4221163"/>
            <a:ext cx="1655763" cy="863600"/>
          </a:xfrm>
          <a:prstGeom prst="wedgeRoundRectCallout">
            <a:avLst>
              <a:gd name="adj1" fmla="val 70921"/>
              <a:gd name="adj2" fmla="val -230398"/>
              <a:gd name="adj3" fmla="val 16667"/>
            </a:avLst>
          </a:prstGeom>
          <a:gradFill rotWithShape="1">
            <a:gsLst>
              <a:gs pos="0">
                <a:srgbClr val="FF9900"/>
              </a:gs>
              <a:gs pos="100000">
                <a:srgbClr val="FFFFFF"/>
              </a:gs>
            </a:gsLst>
            <a:lin ang="5400000" scaled="1"/>
          </a:gradFill>
          <a:ln w="9525" algn="ctr">
            <a:solidFill>
              <a:srgbClr val="000000"/>
            </a:solidFill>
            <a:miter lim="800000"/>
            <a:headEnd/>
            <a:tailEnd/>
          </a:ln>
          <a:effectLst>
            <a:outerShdw dist="107763" dir="18900000" algn="ctr" rotWithShape="0">
              <a:srgbClr val="808080">
                <a:alpha val="50000"/>
              </a:srgbClr>
            </a:outerShdw>
          </a:effectLst>
        </p:spPr>
        <p:txBody>
          <a:bodyPr/>
          <a:lstStyle/>
          <a:p>
            <a:pPr algn="ctr" eaLnBrk="1" hangingPunct="1">
              <a:lnSpc>
                <a:spcPct val="130000"/>
              </a:lnSpc>
            </a:pPr>
            <a:r>
              <a:rPr lang="zh-CN" altLang="en-US" sz="3200"/>
              <a:t>轰炸机</a:t>
            </a:r>
          </a:p>
        </p:txBody>
      </p:sp>
      <p:sp>
        <p:nvSpPr>
          <p:cNvPr id="9224" name="TextBox 7"/>
          <p:cNvSpPr txBox="1">
            <a:spLocks noChangeArrowheads="1"/>
          </p:cNvSpPr>
          <p:nvPr/>
        </p:nvSpPr>
        <p:spPr bwMode="auto">
          <a:xfrm>
            <a:off x="539750" y="5157788"/>
            <a:ext cx="8208963" cy="1531937"/>
          </a:xfrm>
          <a:prstGeom prst="rect">
            <a:avLst/>
          </a:prstGeom>
          <a:noFill/>
          <a:ln w="9525">
            <a:noFill/>
            <a:miter lim="800000"/>
            <a:headEnd/>
            <a:tailEnd/>
          </a:ln>
        </p:spPr>
        <p:txBody>
          <a:bodyPr>
            <a:spAutoFit/>
          </a:bodyPr>
          <a:lstStyle/>
          <a:p>
            <a:pPr eaLnBrk="1" hangingPunct="1">
              <a:lnSpc>
                <a:spcPct val="130000"/>
              </a:lnSpc>
            </a:pPr>
            <a:r>
              <a:rPr lang="zh-CN" altLang="en-US"/>
              <a:t>美国对越南战争期间，为提高轰炸的准确性，带有</a:t>
            </a:r>
            <a:r>
              <a:rPr lang="zh-CN" altLang="en-US">
                <a:solidFill>
                  <a:schemeClr val="accent2"/>
                </a:solidFill>
              </a:rPr>
              <a:t>伪装成树枝的天线及传感器撒播于运输通道</a:t>
            </a:r>
            <a:r>
              <a:rPr lang="zh-CN" altLang="en-US"/>
              <a:t>，一旦有卡车通过，即刻感知并传回到指挥部，从而炸毁</a:t>
            </a:r>
            <a:r>
              <a:rPr lang="en-US" altLang="zh-CN"/>
              <a:t>4.6</a:t>
            </a:r>
            <a:r>
              <a:rPr lang="zh-CN" altLang="en-US"/>
              <a:t>万辆卡车</a:t>
            </a:r>
          </a:p>
        </p:txBody>
      </p:sp>
      <p:sp>
        <p:nvSpPr>
          <p:cNvPr id="9225" name="灯片编号占位符 11"/>
          <p:cNvSpPr>
            <a:spLocks noGrp="1"/>
          </p:cNvSpPr>
          <p:nvPr>
            <p:ph type="sldNum" sz="quarter" idx="11"/>
          </p:nvPr>
        </p:nvSpPr>
        <p:spPr>
          <a:noFill/>
        </p:spPr>
        <p:txBody>
          <a:bodyPr/>
          <a:lstStyle/>
          <a:p>
            <a:fld id="{34C624AA-7523-446F-826D-82B1F06B780F}" type="slidenum">
              <a:rPr lang="zh-CN" altLang="en-US"/>
              <a:pPr/>
              <a:t>2</a:t>
            </a:fld>
            <a:r>
              <a:rPr lang="en-US" altLang="zh-CN" dirty="0" smtClean="0"/>
              <a:t>/23</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556503"/>
                                        </p:tgtEl>
                                        <p:attrNameLst>
                                          <p:attrName>style.visibility</p:attrName>
                                        </p:attrNameLst>
                                      </p:cBhvr>
                                      <p:to>
                                        <p:strVal val="visible"/>
                                      </p:to>
                                    </p:set>
                                    <p:animEffect transition="in" filter="blinds(horizontal)">
                                      <p:cBhvr>
                                        <p:cTn id="7" dur="500"/>
                                        <p:tgtEl>
                                          <p:spTgt spid="1556503"/>
                                        </p:tgtEl>
                                      </p:cBhvr>
                                    </p:animEffect>
                                  </p:childTnLst>
                                </p:cTn>
                              </p:par>
                            </p:childTnLst>
                          </p:cTn>
                        </p:par>
                        <p:par>
                          <p:cTn id="8" fill="hold" nodeType="afterGroup">
                            <p:stCondLst>
                              <p:cond delay="500"/>
                            </p:stCondLst>
                            <p:childTnLst>
                              <p:par>
                                <p:cTn id="9" presetID="8" presetClass="emph" presetSubtype="0" fill="hold" nodeType="afterEffect">
                                  <p:stCondLst>
                                    <p:cond delay="0"/>
                                  </p:stCondLst>
                                  <p:childTnLst>
                                    <p:animRot by="21600000">
                                      <p:cBhvr>
                                        <p:cTn id="10" dur="500" fill="hold"/>
                                        <p:tgtEl>
                                          <p:spTgt spid="1556503"/>
                                        </p:tgtEl>
                                        <p:attrNameLst>
                                          <p:attrName>r</p:attrName>
                                        </p:attrNameLst>
                                      </p:cBhvr>
                                    </p:animRot>
                                  </p:childTnLst>
                                </p:cTn>
                              </p:par>
                            </p:childTnLst>
                          </p:cTn>
                        </p:par>
                        <p:par>
                          <p:cTn id="11" fill="hold" nodeType="afterGroup">
                            <p:stCondLst>
                              <p:cond delay="1000"/>
                            </p:stCondLst>
                            <p:childTnLst>
                              <p:par>
                                <p:cTn id="12" presetID="12" presetClass="entr" presetSubtype="1" fill="hold" grpId="0" nodeType="afterEffect">
                                  <p:stCondLst>
                                    <p:cond delay="0"/>
                                  </p:stCondLst>
                                  <p:childTnLst>
                                    <p:set>
                                      <p:cBhvr>
                                        <p:cTn id="13" dur="1" fill="hold">
                                          <p:stCondLst>
                                            <p:cond delay="0"/>
                                          </p:stCondLst>
                                        </p:cTn>
                                        <p:tgtEl>
                                          <p:spTgt spid="1556509"/>
                                        </p:tgtEl>
                                        <p:attrNameLst>
                                          <p:attrName>style.visibility</p:attrName>
                                        </p:attrNameLst>
                                      </p:cBhvr>
                                      <p:to>
                                        <p:strVal val="visible"/>
                                      </p:to>
                                    </p:set>
                                    <p:animEffect transition="in" filter="slide(fromTop)">
                                      <p:cBhvr>
                                        <p:cTn id="14" dur="500"/>
                                        <p:tgtEl>
                                          <p:spTgt spid="1556509"/>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1556510"/>
                                        </p:tgtEl>
                                        <p:attrNameLst>
                                          <p:attrName>style.visibility</p:attrName>
                                        </p:attrNameLst>
                                      </p:cBhvr>
                                      <p:to>
                                        <p:strVal val="visible"/>
                                      </p:to>
                                    </p:set>
                                    <p:animEffect transition="in" filter="slide(fromTop)">
                                      <p:cBhvr>
                                        <p:cTn id="17" dur="500"/>
                                        <p:tgtEl>
                                          <p:spTgt spid="15565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56502"/>
                                        </p:tgtEl>
                                        <p:attrNameLst>
                                          <p:attrName>style.visibility</p:attrName>
                                        </p:attrNameLst>
                                      </p:cBhvr>
                                      <p:to>
                                        <p:strVal val="visible"/>
                                      </p:to>
                                    </p:set>
                                    <p:animEffect transition="in" filter="blinds(horizontal)">
                                      <p:cBhvr>
                                        <p:cTn id="22" dur="500"/>
                                        <p:tgtEl>
                                          <p:spTgt spid="1556502"/>
                                        </p:tgtEl>
                                      </p:cBhvr>
                                    </p:animEffect>
                                  </p:childTnLst>
                                </p:cTn>
                              </p:par>
                            </p:childTnLst>
                          </p:cTn>
                        </p:par>
                        <p:par>
                          <p:cTn id="23" fill="hold" nodeType="afterGroup">
                            <p:stCondLst>
                              <p:cond delay="500"/>
                            </p:stCondLst>
                            <p:childTnLst>
                              <p:par>
                                <p:cTn id="24" presetID="8" presetClass="emph" presetSubtype="0" fill="hold" nodeType="afterEffect">
                                  <p:stCondLst>
                                    <p:cond delay="0"/>
                                  </p:stCondLst>
                                  <p:childTnLst>
                                    <p:animRot by="21600000">
                                      <p:cBhvr>
                                        <p:cTn id="25" dur="500" fill="hold"/>
                                        <p:tgtEl>
                                          <p:spTgt spid="1556502"/>
                                        </p:tgtEl>
                                        <p:attrNameLst>
                                          <p:attrName>r</p:attrName>
                                        </p:attrNameLst>
                                      </p:cBhvr>
                                    </p:animRot>
                                  </p:childTnLst>
                                </p:cTn>
                              </p:par>
                            </p:childTnLst>
                          </p:cTn>
                        </p:par>
                        <p:par>
                          <p:cTn id="26" fill="hold" nodeType="afterGroup">
                            <p:stCondLst>
                              <p:cond delay="1000"/>
                            </p:stCondLst>
                            <p:childTnLst>
                              <p:par>
                                <p:cTn id="27" presetID="16" presetClass="entr" presetSubtype="26" fill="hold" grpId="0" nodeType="afterEffect">
                                  <p:stCondLst>
                                    <p:cond delay="0"/>
                                  </p:stCondLst>
                                  <p:childTnLst>
                                    <p:set>
                                      <p:cBhvr>
                                        <p:cTn id="28" dur="1" fill="hold">
                                          <p:stCondLst>
                                            <p:cond delay="0"/>
                                          </p:stCondLst>
                                        </p:cTn>
                                        <p:tgtEl>
                                          <p:spTgt spid="1556513"/>
                                        </p:tgtEl>
                                        <p:attrNameLst>
                                          <p:attrName>style.visibility</p:attrName>
                                        </p:attrNameLst>
                                      </p:cBhvr>
                                      <p:to>
                                        <p:strVal val="visible"/>
                                      </p:to>
                                    </p:set>
                                    <p:animEffect transition="in" filter="barn(inHorizontal)">
                                      <p:cBhvr>
                                        <p:cTn id="29" dur="500"/>
                                        <p:tgtEl>
                                          <p:spTgt spid="1556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9" grpId="0" animBg="1"/>
      <p:bldP spid="1556510" grpId="0" animBg="1"/>
      <p:bldP spid="15565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mtClean="0"/>
              <a:t>冰河监测</a:t>
            </a:r>
          </a:p>
        </p:txBody>
      </p:sp>
      <p:sp>
        <p:nvSpPr>
          <p:cNvPr id="119812" name="Rectangle 4"/>
          <p:cNvSpPr>
            <a:spLocks noGrp="1" noChangeArrowheads="1"/>
          </p:cNvSpPr>
          <p:nvPr>
            <p:ph idx="1"/>
          </p:nvPr>
        </p:nvSpPr>
        <p:spPr>
          <a:xfrm>
            <a:off x="468313" y="1052513"/>
            <a:ext cx="3959225" cy="4752975"/>
          </a:xfrm>
        </p:spPr>
        <p:txBody>
          <a:bodyPr/>
          <a:lstStyle/>
          <a:p>
            <a:pPr eaLnBrk="1" hangingPunct="1"/>
            <a:r>
              <a:rPr lang="zh-CN" altLang="en-US" smtClean="0"/>
              <a:t>利用</a:t>
            </a:r>
            <a:r>
              <a:rPr lang="en-US" altLang="zh-CN" smtClean="0"/>
              <a:t>WSN</a:t>
            </a:r>
            <a:r>
              <a:rPr lang="zh-CN" altLang="en-US" smtClean="0"/>
              <a:t>监测冰河的变化情况，目的在于通过分析冰河环境的变化来推断地球气候的变化。</a:t>
            </a:r>
            <a:r>
              <a:rPr lang="zh-CN" altLang="en-US" sz="3600" smtClean="0"/>
              <a:t> </a:t>
            </a:r>
          </a:p>
        </p:txBody>
      </p:sp>
      <p:sp>
        <p:nvSpPr>
          <p:cNvPr id="119813" name="灯片编号占位符 7"/>
          <p:cNvSpPr>
            <a:spLocks noGrp="1"/>
          </p:cNvSpPr>
          <p:nvPr>
            <p:ph type="sldNum" sz="quarter" idx="11"/>
          </p:nvPr>
        </p:nvSpPr>
        <p:spPr>
          <a:noFill/>
        </p:spPr>
        <p:txBody>
          <a:bodyPr/>
          <a:lstStyle/>
          <a:p>
            <a:fld id="{68BAE8EB-7217-494C-BED6-4DE2E528BA06}" type="slidenum">
              <a:rPr lang="zh-CN" altLang="en-US"/>
              <a:pPr/>
              <a:t>20</a:t>
            </a:fld>
            <a:r>
              <a:rPr lang="en-US" altLang="zh-CN" dirty="0" smtClean="0"/>
              <a:t>/23</a:t>
            </a:r>
            <a:endParaRPr lang="en-US" altLang="zh-CN" dirty="0"/>
          </a:p>
        </p:txBody>
      </p:sp>
      <p:pic>
        <p:nvPicPr>
          <p:cNvPr id="119811" name="Picture 3"/>
          <p:cNvPicPr>
            <a:picLocks noChangeAspect="1" noChangeArrowheads="1"/>
          </p:cNvPicPr>
          <p:nvPr/>
        </p:nvPicPr>
        <p:blipFill>
          <a:blip r:embed="rId2" cstate="print"/>
          <a:srcRect/>
          <a:stretch>
            <a:fillRect/>
          </a:stretch>
        </p:blipFill>
        <p:spPr bwMode="auto">
          <a:xfrm>
            <a:off x="4572000" y="1219200"/>
            <a:ext cx="37338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zh-CN" altLang="en-US" smtClean="0"/>
              <a:t>医疗健康</a:t>
            </a:r>
          </a:p>
        </p:txBody>
      </p:sp>
      <p:pic>
        <p:nvPicPr>
          <p:cNvPr id="120835" name="Picture 3"/>
          <p:cNvPicPr>
            <a:picLocks noGrp="1" noChangeAspect="1" noChangeArrowheads="1"/>
          </p:cNvPicPr>
          <p:nvPr>
            <p:ph idx="1"/>
          </p:nvPr>
        </p:nvPicPr>
        <p:blipFill>
          <a:blip r:embed="rId2" cstate="print"/>
          <a:srcRect/>
          <a:stretch>
            <a:fillRect/>
          </a:stretch>
        </p:blipFill>
        <p:spPr>
          <a:xfrm>
            <a:off x="685800" y="1981200"/>
            <a:ext cx="3962400" cy="3352800"/>
          </a:xfrm>
        </p:spPr>
      </p:pic>
      <p:sp>
        <p:nvSpPr>
          <p:cNvPr id="120837" name="灯片编号占位符 7"/>
          <p:cNvSpPr>
            <a:spLocks noGrp="1"/>
          </p:cNvSpPr>
          <p:nvPr>
            <p:ph type="sldNum" sz="quarter" idx="11"/>
          </p:nvPr>
        </p:nvSpPr>
        <p:spPr>
          <a:noFill/>
        </p:spPr>
        <p:txBody>
          <a:bodyPr/>
          <a:lstStyle/>
          <a:p>
            <a:fld id="{9E7A9B0C-970F-4CC2-87C7-798908D98728}" type="slidenum">
              <a:rPr lang="zh-CN" altLang="en-US"/>
              <a:pPr/>
              <a:t>21</a:t>
            </a:fld>
            <a:r>
              <a:rPr lang="en-US" altLang="zh-CN" dirty="0" smtClean="0"/>
              <a:t>/23</a:t>
            </a:r>
            <a:endParaRPr lang="en-US" altLang="zh-CN" dirty="0"/>
          </a:p>
        </p:txBody>
      </p:sp>
      <p:pic>
        <p:nvPicPr>
          <p:cNvPr id="120836" name="Picture 4"/>
          <p:cNvPicPr>
            <a:picLocks noChangeAspect="1" noChangeArrowheads="1"/>
          </p:cNvPicPr>
          <p:nvPr/>
        </p:nvPicPr>
        <p:blipFill>
          <a:blip r:embed="rId3" cstate="print"/>
          <a:srcRect/>
          <a:stretch>
            <a:fillRect/>
          </a:stretch>
        </p:blipFill>
        <p:spPr bwMode="auto">
          <a:xfrm>
            <a:off x="4572000" y="1905000"/>
            <a:ext cx="36576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smtClean="0"/>
              <a:t>电子牧场</a:t>
            </a:r>
          </a:p>
        </p:txBody>
      </p:sp>
      <p:pic>
        <p:nvPicPr>
          <p:cNvPr id="121859" name="Picture 3"/>
          <p:cNvPicPr>
            <a:picLocks noGrp="1" noChangeAspect="1" noChangeArrowheads="1"/>
          </p:cNvPicPr>
          <p:nvPr>
            <p:ph idx="1"/>
          </p:nvPr>
        </p:nvPicPr>
        <p:blipFill>
          <a:blip r:embed="rId3" cstate="print"/>
          <a:srcRect/>
          <a:stretch>
            <a:fillRect/>
          </a:stretch>
        </p:blipFill>
        <p:spPr>
          <a:xfrm>
            <a:off x="4648200" y="1219200"/>
            <a:ext cx="3124200" cy="2438400"/>
          </a:xfrm>
          <a:noFill/>
        </p:spPr>
      </p:pic>
      <p:sp>
        <p:nvSpPr>
          <p:cNvPr id="121862" name="灯片编号占位符 8"/>
          <p:cNvSpPr>
            <a:spLocks noGrp="1"/>
          </p:cNvSpPr>
          <p:nvPr>
            <p:ph type="sldNum" sz="quarter" idx="11"/>
          </p:nvPr>
        </p:nvSpPr>
        <p:spPr>
          <a:noFill/>
        </p:spPr>
        <p:txBody>
          <a:bodyPr/>
          <a:lstStyle/>
          <a:p>
            <a:fld id="{95EBBCE5-9B4B-4905-A786-D9E8B18C7F48}" type="slidenum">
              <a:rPr lang="zh-CN" altLang="en-US"/>
              <a:pPr/>
              <a:t>22</a:t>
            </a:fld>
            <a:r>
              <a:rPr lang="en-US" altLang="zh-CN" dirty="0" smtClean="0"/>
              <a:t>/23</a:t>
            </a:r>
            <a:endParaRPr lang="en-US" altLang="zh-CN" dirty="0"/>
          </a:p>
        </p:txBody>
      </p:sp>
      <p:pic>
        <p:nvPicPr>
          <p:cNvPr id="121860" name="Picture 4"/>
          <p:cNvPicPr>
            <a:picLocks noChangeAspect="1" noChangeArrowheads="1"/>
          </p:cNvPicPr>
          <p:nvPr/>
        </p:nvPicPr>
        <p:blipFill>
          <a:blip r:embed="rId4" cstate="print"/>
          <a:srcRect/>
          <a:stretch>
            <a:fillRect/>
          </a:stretch>
        </p:blipFill>
        <p:spPr bwMode="auto">
          <a:xfrm>
            <a:off x="1143000" y="1219200"/>
            <a:ext cx="3048000" cy="2438400"/>
          </a:xfrm>
          <a:prstGeom prst="rect">
            <a:avLst/>
          </a:prstGeom>
          <a:noFill/>
          <a:ln w="9525">
            <a:noFill/>
            <a:miter lim="800000"/>
            <a:headEnd/>
            <a:tailEnd/>
          </a:ln>
        </p:spPr>
      </p:pic>
      <p:sp>
        <p:nvSpPr>
          <p:cNvPr id="121861" name="Picture 5"/>
          <p:cNvSpPr>
            <a:spLocks noChangeAspect="1" noChangeArrowheads="1"/>
          </p:cNvSpPr>
          <p:nvPr/>
        </p:nvSpPr>
        <p:spPr bwMode="auto">
          <a:xfrm>
            <a:off x="2057400" y="3810000"/>
            <a:ext cx="4724400" cy="2514600"/>
          </a:xfrm>
          <a:prstGeom prst="rect">
            <a:avLst/>
          </a:prstGeom>
          <a:noFill/>
          <a:ln w="9525">
            <a:noFill/>
            <a:miter lim="800000"/>
            <a:headEnd/>
            <a:tailEnd/>
          </a:ln>
        </p:spPr>
        <p:txBody>
          <a:bodyPr/>
          <a:lstStyle/>
          <a:p>
            <a:pPr eaLnBrk="1" hangingPunct="1"/>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zh-CN" altLang="en-US" smtClean="0"/>
              <a:t>火山观测</a:t>
            </a:r>
          </a:p>
        </p:txBody>
      </p:sp>
      <p:pic>
        <p:nvPicPr>
          <p:cNvPr id="123907" name="Picture 3"/>
          <p:cNvPicPr>
            <a:picLocks noGrp="1" noChangeAspect="1" noChangeArrowheads="1"/>
          </p:cNvPicPr>
          <p:nvPr>
            <p:ph idx="1"/>
          </p:nvPr>
        </p:nvPicPr>
        <p:blipFill>
          <a:blip r:embed="rId2" cstate="print"/>
          <a:srcRect/>
          <a:stretch>
            <a:fillRect/>
          </a:stretch>
        </p:blipFill>
        <p:spPr>
          <a:xfrm>
            <a:off x="685800" y="1447800"/>
            <a:ext cx="7620000" cy="4724400"/>
          </a:xfrm>
        </p:spPr>
      </p:pic>
      <p:sp>
        <p:nvSpPr>
          <p:cNvPr id="123908" name="灯片编号占位符 6"/>
          <p:cNvSpPr>
            <a:spLocks noGrp="1"/>
          </p:cNvSpPr>
          <p:nvPr>
            <p:ph type="sldNum" sz="quarter" idx="11"/>
          </p:nvPr>
        </p:nvSpPr>
        <p:spPr>
          <a:noFill/>
        </p:spPr>
        <p:txBody>
          <a:bodyPr/>
          <a:lstStyle/>
          <a:p>
            <a:fld id="{DE86C48D-D521-44A0-88BA-470B12D5FBBF}" type="slidenum">
              <a:rPr lang="zh-CN" altLang="en-US"/>
              <a:pPr/>
              <a:t>23</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8"/>
          <p:cNvSpPr txBox="1">
            <a:spLocks noChangeArrowheads="1"/>
          </p:cNvSpPr>
          <p:nvPr/>
        </p:nvSpPr>
        <p:spPr bwMode="auto">
          <a:xfrm>
            <a:off x="2195513" y="4205288"/>
            <a:ext cx="5645150" cy="1816100"/>
          </a:xfrm>
          <a:prstGeom prst="rect">
            <a:avLst/>
          </a:prstGeom>
          <a:solidFill>
            <a:srgbClr val="00FFFF"/>
          </a:solidFill>
          <a:ln w="9525">
            <a:noFill/>
            <a:miter lim="800000"/>
            <a:headEnd/>
            <a:tailEnd/>
          </a:ln>
        </p:spPr>
        <p:txBody>
          <a:bodyPr wrap="none">
            <a:spAutoFit/>
          </a:bodyPr>
          <a:lstStyle/>
          <a:p>
            <a:pPr eaLnBrk="1" hangingPunct="1">
              <a:buClr>
                <a:srgbClr val="FF0000"/>
              </a:buClr>
              <a:buFontTx/>
              <a:buChar char="•"/>
            </a:pPr>
            <a:r>
              <a:rPr kumimoji="0" lang="zh-CN" altLang="en-US" sz="3600">
                <a:solidFill>
                  <a:srgbClr val="FF0000"/>
                </a:solidFill>
                <a:latin typeface="华文新魏" pitchFamily="2" charset="-122"/>
                <a:ea typeface="华文新魏" pitchFamily="2" charset="-122"/>
              </a:rPr>
              <a:t>传感器仅产生探测数据流</a:t>
            </a:r>
          </a:p>
          <a:p>
            <a:pPr eaLnBrk="1" hangingPunct="1">
              <a:buClr>
                <a:srgbClr val="FF0000"/>
              </a:buClr>
              <a:buFontTx/>
              <a:buChar char="•"/>
            </a:pPr>
            <a:r>
              <a:rPr kumimoji="0" lang="zh-CN" altLang="en-US" sz="3600">
                <a:solidFill>
                  <a:srgbClr val="FF0000"/>
                </a:solidFill>
                <a:latin typeface="华文新魏" pitchFamily="2" charset="-122"/>
                <a:ea typeface="华文新魏" pitchFamily="2" charset="-122"/>
              </a:rPr>
              <a:t> 传感器无计算能力 </a:t>
            </a:r>
          </a:p>
          <a:p>
            <a:pPr eaLnBrk="1" hangingPunct="1">
              <a:buClr>
                <a:srgbClr val="FF0000"/>
              </a:buClr>
              <a:buFontTx/>
              <a:buChar char="•"/>
            </a:pPr>
            <a:r>
              <a:rPr kumimoji="0" lang="zh-CN" altLang="en-US" sz="3600">
                <a:solidFill>
                  <a:srgbClr val="FF0000"/>
                </a:solidFill>
                <a:latin typeface="华文新魏" pitchFamily="2" charset="-122"/>
                <a:ea typeface="华文新魏" pitchFamily="2" charset="-122"/>
              </a:rPr>
              <a:t> 传感器之间不能相互通信</a:t>
            </a:r>
          </a:p>
        </p:txBody>
      </p:sp>
      <p:grpSp>
        <p:nvGrpSpPr>
          <p:cNvPr id="2" name="Group 9"/>
          <p:cNvGrpSpPr>
            <a:grpSpLocks/>
          </p:cNvGrpSpPr>
          <p:nvPr/>
        </p:nvGrpSpPr>
        <p:grpSpPr bwMode="auto">
          <a:xfrm>
            <a:off x="509588" y="2311400"/>
            <a:ext cx="8634412" cy="1755775"/>
            <a:chOff x="243" y="1488"/>
            <a:chExt cx="5439" cy="1106"/>
          </a:xfrm>
        </p:grpSpPr>
        <p:pic>
          <p:nvPicPr>
            <p:cNvPr id="11271" name="Picture 10" descr="bd04924_"/>
            <p:cNvPicPr>
              <a:picLocks noChangeAspect="1" noChangeArrowheads="1"/>
            </p:cNvPicPr>
            <p:nvPr/>
          </p:nvPicPr>
          <p:blipFill>
            <a:blip r:embed="rId3" cstate="print"/>
            <a:srcRect/>
            <a:stretch>
              <a:fillRect/>
            </a:stretch>
          </p:blipFill>
          <p:spPr bwMode="auto">
            <a:xfrm>
              <a:off x="4849" y="1856"/>
              <a:ext cx="191" cy="257"/>
            </a:xfrm>
            <a:prstGeom prst="rect">
              <a:avLst/>
            </a:prstGeom>
            <a:noFill/>
            <a:ln w="9525">
              <a:noFill/>
              <a:miter lim="800000"/>
              <a:headEnd/>
              <a:tailEnd/>
            </a:ln>
          </p:spPr>
        </p:pic>
        <p:sp>
          <p:nvSpPr>
            <p:cNvPr id="11272" name="AutoShape 11"/>
            <p:cNvSpPr>
              <a:spLocks noChangeArrowheads="1"/>
            </p:cNvSpPr>
            <p:nvPr/>
          </p:nvSpPr>
          <p:spPr bwMode="auto">
            <a:xfrm>
              <a:off x="4464" y="1488"/>
              <a:ext cx="960" cy="9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4 h 21600"/>
                <a:gd name="T26" fmla="*/ 18428 w 21600"/>
                <a:gd name="T27" fmla="*/ 1842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rgbClr val="FF3300"/>
              </a:solidFill>
              <a:round/>
              <a:headEnd/>
              <a:tailEnd/>
            </a:ln>
          </p:spPr>
          <p:txBody>
            <a:bodyPr wrap="none" anchor="ctr"/>
            <a:lstStyle/>
            <a:p>
              <a:endParaRPr lang="zh-CN" altLang="en-US"/>
            </a:p>
          </p:txBody>
        </p:sp>
        <p:sp>
          <p:nvSpPr>
            <p:cNvPr id="1395724" name="Text Box 12"/>
            <p:cNvSpPr txBox="1">
              <a:spLocks noChangeArrowheads="1"/>
            </p:cNvSpPr>
            <p:nvPr/>
          </p:nvSpPr>
          <p:spPr bwMode="auto">
            <a:xfrm>
              <a:off x="4566" y="2267"/>
              <a:ext cx="850" cy="327"/>
            </a:xfrm>
            <a:prstGeom prst="rect">
              <a:avLst/>
            </a:prstGeom>
            <a:noFill/>
            <a:ln w="9525">
              <a:noFill/>
              <a:miter lim="800000"/>
              <a:headEnd/>
              <a:tailEnd/>
            </a:ln>
            <a:effectLst/>
          </p:spPr>
          <p:txBody>
            <a:bodyPr wrap="none">
              <a:spAutoFit/>
            </a:bodyPr>
            <a:lstStyle/>
            <a:p>
              <a:pPr algn="ctr" eaLnBrk="1" hangingPunct="1">
                <a:defRPr/>
              </a:pPr>
              <a:r>
                <a:rPr kumimoji="0" lang="en-US" altLang="zh-CN" sz="2800">
                  <a:solidFill>
                    <a:srgbClr val="000000"/>
                  </a:solidFill>
                  <a:effectLst>
                    <a:outerShdw blurRad="38100" dist="38100" dir="2700000" algn="tl">
                      <a:srgbClr val="C0C0C0"/>
                    </a:outerShdw>
                  </a:effectLst>
                  <a:latin typeface="Times New Roman" pitchFamily="18" charset="0"/>
                </a:rPr>
                <a:t>Sensors</a:t>
              </a:r>
            </a:p>
          </p:txBody>
        </p:sp>
        <p:sp>
          <p:nvSpPr>
            <p:cNvPr id="1395725" name="Text Box 13"/>
            <p:cNvSpPr txBox="1">
              <a:spLocks noChangeArrowheads="1"/>
            </p:cNvSpPr>
            <p:nvPr/>
          </p:nvSpPr>
          <p:spPr bwMode="auto">
            <a:xfrm>
              <a:off x="5012" y="1676"/>
              <a:ext cx="670" cy="288"/>
            </a:xfrm>
            <a:prstGeom prst="rect">
              <a:avLst/>
            </a:prstGeom>
            <a:noFill/>
            <a:ln w="9525">
              <a:noFill/>
              <a:miter lim="800000"/>
              <a:headEnd/>
              <a:tailEnd/>
            </a:ln>
            <a:effectLst/>
          </p:spPr>
          <p:txBody>
            <a:bodyPr wrap="none">
              <a:spAutoFit/>
            </a:bodyPr>
            <a:lstStyle/>
            <a:p>
              <a:pPr algn="ctr" eaLnBrk="1" hangingPunct="1">
                <a:defRPr/>
              </a:pPr>
              <a:r>
                <a:rPr kumimoji="0" lang="en-US" altLang="zh-CN">
                  <a:solidFill>
                    <a:srgbClr val="000000"/>
                  </a:solidFill>
                  <a:effectLst>
                    <a:outerShdw blurRad="38100" dist="38100" dir="2700000" algn="tl">
                      <a:srgbClr val="C0C0C0"/>
                    </a:outerShdw>
                  </a:effectLst>
                  <a:latin typeface="Times New Roman" pitchFamily="18" charset="0"/>
                  <a:ea typeface="华文行楷" pitchFamily="2" charset="-122"/>
                </a:rPr>
                <a:t>Object</a:t>
              </a:r>
            </a:p>
          </p:txBody>
        </p:sp>
        <p:sp>
          <p:nvSpPr>
            <p:cNvPr id="11275" name="server"/>
            <p:cNvSpPr>
              <a:spLocks noEditPoints="1" noChangeArrowheads="1"/>
            </p:cNvSpPr>
            <p:nvPr/>
          </p:nvSpPr>
          <p:spPr bwMode="auto">
            <a:xfrm>
              <a:off x="246" y="1616"/>
              <a:ext cx="474" cy="6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775 w 21600"/>
                <a:gd name="T25" fmla="*/ 22439 h 21600"/>
                <a:gd name="T26" fmla="*/ 21053 w 21600"/>
                <a:gd name="T27" fmla="*/ 282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a:lstStyle/>
            <a:p>
              <a:endParaRPr lang="zh-CN" altLang="en-US"/>
            </a:p>
          </p:txBody>
        </p:sp>
        <p:sp>
          <p:nvSpPr>
            <p:cNvPr id="11276" name="laptop"/>
            <p:cNvSpPr>
              <a:spLocks noEditPoints="1" noChangeArrowheads="1"/>
            </p:cNvSpPr>
            <p:nvPr/>
          </p:nvSpPr>
          <p:spPr bwMode="auto">
            <a:xfrm>
              <a:off x="768" y="1888"/>
              <a:ext cx="431" cy="34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60 w 21600"/>
                <a:gd name="T25" fmla="*/ 1857 h 21600"/>
                <a:gd name="T26" fmla="*/ 17290 w 21600"/>
                <a:gd name="T27" fmla="*/ 1231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808080"/>
            </a:solidFill>
            <a:ln w="9525">
              <a:solidFill>
                <a:srgbClr val="000000"/>
              </a:solidFill>
              <a:miter lim="800000"/>
              <a:headEnd/>
              <a:tailEnd/>
            </a:ln>
          </p:spPr>
          <p:txBody>
            <a:bodyPr/>
            <a:lstStyle/>
            <a:p>
              <a:endParaRPr lang="zh-CN" altLang="en-US"/>
            </a:p>
          </p:txBody>
        </p:sp>
        <p:sp>
          <p:nvSpPr>
            <p:cNvPr id="1395728" name="Text Box 16"/>
            <p:cNvSpPr txBox="1">
              <a:spLocks noChangeArrowheads="1"/>
            </p:cNvSpPr>
            <p:nvPr/>
          </p:nvSpPr>
          <p:spPr bwMode="auto">
            <a:xfrm>
              <a:off x="243" y="2177"/>
              <a:ext cx="1012" cy="327"/>
            </a:xfrm>
            <a:prstGeom prst="rect">
              <a:avLst/>
            </a:prstGeom>
            <a:noFill/>
            <a:ln w="9525">
              <a:noFill/>
              <a:miter lim="800000"/>
              <a:headEnd/>
              <a:tailEnd/>
            </a:ln>
            <a:effectLst/>
          </p:spPr>
          <p:txBody>
            <a:bodyPr wrap="none">
              <a:spAutoFit/>
            </a:bodyPr>
            <a:lstStyle/>
            <a:p>
              <a:pPr algn="ctr" eaLnBrk="1" hangingPunct="1">
                <a:defRPr/>
              </a:pPr>
              <a:r>
                <a:rPr kumimoji="0" lang="zh-CN" altLang="en-US" sz="2800">
                  <a:solidFill>
                    <a:srgbClr val="000000"/>
                  </a:solidFill>
                  <a:effectLst>
                    <a:outerShdw blurRad="38100" dist="38100" dir="2700000" algn="tl">
                      <a:srgbClr val="C0C0C0"/>
                    </a:outerShdw>
                  </a:effectLst>
                  <a:latin typeface="Verdana" pitchFamily="34" charset="0"/>
                  <a:ea typeface="华文新魏" pitchFamily="2" charset="-122"/>
                </a:rPr>
                <a:t>信号分析</a:t>
              </a:r>
            </a:p>
          </p:txBody>
        </p:sp>
        <p:sp>
          <p:nvSpPr>
            <p:cNvPr id="11278" name="Freeform 17"/>
            <p:cNvSpPr>
              <a:spLocks/>
            </p:cNvSpPr>
            <p:nvPr/>
          </p:nvSpPr>
          <p:spPr bwMode="auto">
            <a:xfrm>
              <a:off x="1171" y="2064"/>
              <a:ext cx="3384" cy="296"/>
            </a:xfrm>
            <a:custGeom>
              <a:avLst/>
              <a:gdLst>
                <a:gd name="T0" fmla="*/ 3384 w 3384"/>
                <a:gd name="T1" fmla="*/ 48 h 296"/>
                <a:gd name="T2" fmla="*/ 3144 w 3384"/>
                <a:gd name="T3" fmla="*/ 240 h 296"/>
                <a:gd name="T4" fmla="*/ 2712 w 3384"/>
                <a:gd name="T5" fmla="*/ 48 h 296"/>
                <a:gd name="T6" fmla="*/ 2184 w 3384"/>
                <a:gd name="T7" fmla="*/ 240 h 296"/>
                <a:gd name="T8" fmla="*/ 1752 w 3384"/>
                <a:gd name="T9" fmla="*/ 48 h 296"/>
                <a:gd name="T10" fmla="*/ 1272 w 3384"/>
                <a:gd name="T11" fmla="*/ 288 h 296"/>
                <a:gd name="T12" fmla="*/ 792 w 3384"/>
                <a:gd name="T13" fmla="*/ 48 h 296"/>
                <a:gd name="T14" fmla="*/ 456 w 3384"/>
                <a:gd name="T15" fmla="*/ 288 h 296"/>
                <a:gd name="T16" fmla="*/ 72 w 3384"/>
                <a:gd name="T17" fmla="*/ 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84"/>
                <a:gd name="T28" fmla="*/ 0 h 296"/>
                <a:gd name="T29" fmla="*/ 3384 w 3384"/>
                <a:gd name="T30" fmla="*/ 296 h 2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84" h="296">
                  <a:moveTo>
                    <a:pt x="3384" y="48"/>
                  </a:moveTo>
                  <a:cubicBezTo>
                    <a:pt x="3320" y="144"/>
                    <a:pt x="3256" y="240"/>
                    <a:pt x="3144" y="240"/>
                  </a:cubicBezTo>
                  <a:cubicBezTo>
                    <a:pt x="3032" y="240"/>
                    <a:pt x="2872" y="48"/>
                    <a:pt x="2712" y="48"/>
                  </a:cubicBezTo>
                  <a:cubicBezTo>
                    <a:pt x="2552" y="48"/>
                    <a:pt x="2344" y="240"/>
                    <a:pt x="2184" y="240"/>
                  </a:cubicBezTo>
                  <a:cubicBezTo>
                    <a:pt x="2024" y="240"/>
                    <a:pt x="1904" y="40"/>
                    <a:pt x="1752" y="48"/>
                  </a:cubicBezTo>
                  <a:cubicBezTo>
                    <a:pt x="1600" y="56"/>
                    <a:pt x="1432" y="288"/>
                    <a:pt x="1272" y="288"/>
                  </a:cubicBezTo>
                  <a:cubicBezTo>
                    <a:pt x="1112" y="288"/>
                    <a:pt x="928" y="48"/>
                    <a:pt x="792" y="48"/>
                  </a:cubicBezTo>
                  <a:cubicBezTo>
                    <a:pt x="656" y="48"/>
                    <a:pt x="576" y="296"/>
                    <a:pt x="456" y="288"/>
                  </a:cubicBezTo>
                  <a:cubicBezTo>
                    <a:pt x="336" y="280"/>
                    <a:pt x="0" y="56"/>
                    <a:pt x="72" y="0"/>
                  </a:cubicBezTo>
                </a:path>
              </a:pathLst>
            </a:custGeom>
            <a:noFill/>
            <a:ln w="28575" cap="flat" cmpd="sng">
              <a:solidFill>
                <a:srgbClr val="000000"/>
              </a:solidFill>
              <a:prstDash val="solid"/>
              <a:round/>
              <a:headEnd type="none" w="med" len="med"/>
              <a:tailEnd type="arrow" w="med" len="med"/>
            </a:ln>
          </p:spPr>
          <p:txBody>
            <a:bodyPr wrap="none"/>
            <a:lstStyle/>
            <a:p>
              <a:endParaRPr lang="zh-CN" altLang="en-US"/>
            </a:p>
          </p:txBody>
        </p:sp>
        <p:sp>
          <p:nvSpPr>
            <p:cNvPr id="11279" name="AutoShape 18"/>
            <p:cNvSpPr>
              <a:spLocks noChangeArrowheads="1"/>
            </p:cNvSpPr>
            <p:nvPr/>
          </p:nvSpPr>
          <p:spPr bwMode="auto">
            <a:xfrm>
              <a:off x="4848" y="1536"/>
              <a:ext cx="144" cy="144"/>
            </a:xfrm>
            <a:prstGeom prst="sun">
              <a:avLst>
                <a:gd name="adj" fmla="val 25000"/>
              </a:avLst>
            </a:prstGeom>
            <a:solidFill>
              <a:srgbClr val="F67A0A"/>
            </a:solidFill>
            <a:ln w="9525">
              <a:solidFill>
                <a:srgbClr val="F67A0A"/>
              </a:solidFill>
              <a:miter lim="800000"/>
              <a:headEnd/>
              <a:tailEnd/>
            </a:ln>
          </p:spPr>
          <p:txBody>
            <a:bodyPr wrap="none" anchor="ctr"/>
            <a:lstStyle/>
            <a:p>
              <a:pPr eaLnBrk="1" hangingPunct="1"/>
              <a:endParaRPr lang="zh-CN" altLang="en-US"/>
            </a:p>
          </p:txBody>
        </p:sp>
        <p:sp>
          <p:nvSpPr>
            <p:cNvPr id="11280" name="AutoShape 19"/>
            <p:cNvSpPr>
              <a:spLocks noChangeArrowheads="1"/>
            </p:cNvSpPr>
            <p:nvPr/>
          </p:nvSpPr>
          <p:spPr bwMode="auto">
            <a:xfrm>
              <a:off x="4560" y="1968"/>
              <a:ext cx="144" cy="144"/>
            </a:xfrm>
            <a:prstGeom prst="sun">
              <a:avLst>
                <a:gd name="adj" fmla="val 25000"/>
              </a:avLst>
            </a:prstGeom>
            <a:solidFill>
              <a:srgbClr val="F67A0A"/>
            </a:solidFill>
            <a:ln w="9525">
              <a:solidFill>
                <a:srgbClr val="F67A0A"/>
              </a:solidFill>
              <a:miter lim="800000"/>
              <a:headEnd/>
              <a:tailEnd/>
            </a:ln>
          </p:spPr>
          <p:txBody>
            <a:bodyPr wrap="none" anchor="ctr"/>
            <a:lstStyle/>
            <a:p>
              <a:pPr eaLnBrk="1" hangingPunct="1"/>
              <a:endParaRPr lang="zh-CN" altLang="en-US"/>
            </a:p>
          </p:txBody>
        </p:sp>
        <p:sp>
          <p:nvSpPr>
            <p:cNvPr id="11281" name="AutoShape 20"/>
            <p:cNvSpPr>
              <a:spLocks noChangeArrowheads="1"/>
            </p:cNvSpPr>
            <p:nvPr/>
          </p:nvSpPr>
          <p:spPr bwMode="auto">
            <a:xfrm>
              <a:off x="5088" y="2208"/>
              <a:ext cx="144" cy="144"/>
            </a:xfrm>
            <a:prstGeom prst="sun">
              <a:avLst>
                <a:gd name="adj" fmla="val 25000"/>
              </a:avLst>
            </a:prstGeom>
            <a:solidFill>
              <a:srgbClr val="F67A0A"/>
            </a:solidFill>
            <a:ln w="9525">
              <a:solidFill>
                <a:srgbClr val="F67A0A"/>
              </a:solidFill>
              <a:miter lim="800000"/>
              <a:headEnd/>
              <a:tailEnd/>
            </a:ln>
          </p:spPr>
          <p:txBody>
            <a:bodyPr wrap="none" anchor="ctr"/>
            <a:lstStyle/>
            <a:p>
              <a:pPr eaLnBrk="1" hangingPunct="1"/>
              <a:endParaRPr lang="zh-CN" altLang="en-US"/>
            </a:p>
          </p:txBody>
        </p:sp>
      </p:grpSp>
      <p:sp>
        <p:nvSpPr>
          <p:cNvPr id="1395733" name="Text Box 21"/>
          <p:cNvSpPr txBox="1">
            <a:spLocks noChangeArrowheads="1"/>
          </p:cNvSpPr>
          <p:nvPr/>
        </p:nvSpPr>
        <p:spPr bwMode="auto">
          <a:xfrm>
            <a:off x="2411413" y="620713"/>
            <a:ext cx="5575300" cy="701675"/>
          </a:xfrm>
          <a:prstGeom prst="rect">
            <a:avLst/>
          </a:prstGeom>
          <a:noFill/>
          <a:ln w="9525">
            <a:noFill/>
            <a:miter lim="800000"/>
            <a:headEnd/>
            <a:tailEnd/>
          </a:ln>
          <a:effectLst/>
        </p:spPr>
        <p:txBody>
          <a:bodyPr>
            <a:spAutoFit/>
          </a:bodyPr>
          <a:lstStyle/>
          <a:p>
            <a:pPr eaLnBrk="1" hangingPunct="1">
              <a:defRPr/>
            </a:pPr>
            <a:r>
              <a:rPr kumimoji="0" lang="zh-CN" altLang="en-US" sz="4000">
                <a:solidFill>
                  <a:srgbClr val="663300"/>
                </a:solidFill>
                <a:effectLst>
                  <a:outerShdw blurRad="38100" dist="38100" dir="2700000" algn="tl">
                    <a:srgbClr val="C0C0C0"/>
                  </a:outerShdw>
                </a:effectLst>
                <a:latin typeface="Times New Roman" pitchFamily="18" charset="0"/>
                <a:ea typeface="华文新魏" pitchFamily="2" charset="-122"/>
              </a:rPr>
              <a:t>传统感知方法的特征</a:t>
            </a:r>
          </a:p>
        </p:txBody>
      </p:sp>
      <p:sp>
        <p:nvSpPr>
          <p:cNvPr id="11269" name="Text Box 22"/>
          <p:cNvSpPr txBox="1">
            <a:spLocks noChangeArrowheads="1"/>
          </p:cNvSpPr>
          <p:nvPr/>
        </p:nvSpPr>
        <p:spPr bwMode="auto">
          <a:xfrm>
            <a:off x="3054350" y="2565400"/>
            <a:ext cx="3125788" cy="677863"/>
          </a:xfrm>
          <a:prstGeom prst="rect">
            <a:avLst/>
          </a:prstGeom>
          <a:noFill/>
          <a:ln w="9525">
            <a:noFill/>
            <a:miter lim="800000"/>
            <a:headEnd/>
            <a:tailEnd/>
          </a:ln>
        </p:spPr>
        <p:txBody>
          <a:bodyPr wrap="none">
            <a:spAutoFit/>
          </a:bodyPr>
          <a:lstStyle/>
          <a:p>
            <a:pPr marL="342900" indent="-342900" algn="ctr" eaLnBrk="1" hangingPunct="1">
              <a:lnSpc>
                <a:spcPct val="110000"/>
              </a:lnSpc>
              <a:spcBef>
                <a:spcPct val="20000"/>
              </a:spcBef>
              <a:buClr>
                <a:schemeClr val="hlink"/>
              </a:buClr>
              <a:buSzPct val="50000"/>
              <a:buFont typeface="Monotype Sorts" pitchFamily="2" charset="2"/>
              <a:buNone/>
            </a:pPr>
            <a:r>
              <a:rPr lang="zh-CN" altLang="en-US" sz="3600">
                <a:solidFill>
                  <a:srgbClr val="0000CC"/>
                </a:solidFill>
                <a:latin typeface="华文新魏" pitchFamily="2" charset="-122"/>
                <a:ea typeface="华文新魏" pitchFamily="2" charset="-122"/>
              </a:rPr>
              <a:t>有线</a:t>
            </a:r>
            <a:r>
              <a:rPr lang="en-US" altLang="zh-CN" sz="3600">
                <a:solidFill>
                  <a:srgbClr val="0000CC"/>
                </a:solidFill>
                <a:latin typeface="华文新魏" pitchFamily="2" charset="-122"/>
                <a:ea typeface="华文新魏" pitchFamily="2" charset="-122"/>
              </a:rPr>
              <a:t>/</a:t>
            </a:r>
            <a:r>
              <a:rPr lang="zh-CN" altLang="en-US" sz="3600">
                <a:solidFill>
                  <a:srgbClr val="0000CC"/>
                </a:solidFill>
                <a:latin typeface="华文新魏" pitchFamily="2" charset="-122"/>
                <a:ea typeface="华文新魏" pitchFamily="2" charset="-122"/>
              </a:rPr>
              <a:t>无线连接</a:t>
            </a:r>
          </a:p>
        </p:txBody>
      </p:sp>
      <p:sp>
        <p:nvSpPr>
          <p:cNvPr id="11270" name="灯片编号占位符 19"/>
          <p:cNvSpPr>
            <a:spLocks noGrp="1"/>
          </p:cNvSpPr>
          <p:nvPr>
            <p:ph type="sldNum" sz="quarter" idx="11"/>
          </p:nvPr>
        </p:nvSpPr>
        <p:spPr>
          <a:noFill/>
        </p:spPr>
        <p:txBody>
          <a:bodyPr/>
          <a:lstStyle/>
          <a:p>
            <a:fld id="{9345FE64-7B8D-482D-96CD-CC23EB68068C}" type="slidenum">
              <a:rPr lang="zh-CN" altLang="en-US"/>
              <a:pPr/>
              <a:t>3</a:t>
            </a:fld>
            <a:r>
              <a:rPr lang="en-US" altLang="zh-CN" dirty="0" smtClean="0"/>
              <a:t>/23</a:t>
            </a:r>
            <a:endParaRPr lang="en-US" altLang="zh-CN"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idx="1"/>
          </p:nvPr>
        </p:nvSpPr>
        <p:spPr>
          <a:xfrm>
            <a:off x="2843808" y="620688"/>
            <a:ext cx="3672656" cy="649288"/>
          </a:xfrm>
          <a:noFill/>
        </p:spPr>
        <p:txBody>
          <a:bodyPr lIns="91440" tIns="45720" rIns="91440" bIns="45720">
            <a:normAutofit fontScale="92500" lnSpcReduction="10000"/>
          </a:bodyPr>
          <a:lstStyle/>
          <a:p>
            <a:pPr algn="ctr">
              <a:lnSpc>
                <a:spcPct val="120000"/>
              </a:lnSpc>
              <a:spcBef>
                <a:spcPct val="15000"/>
              </a:spcBef>
              <a:buFont typeface="Monotype Sorts" pitchFamily="2" charset="2"/>
              <a:buNone/>
            </a:pPr>
            <a:r>
              <a:rPr lang="zh-CN" altLang="en-US" sz="3600" dirty="0" smtClean="0">
                <a:solidFill>
                  <a:srgbClr val="FF0000"/>
                </a:solidFill>
                <a:ea typeface="华文行楷" pitchFamily="2" charset="-122"/>
              </a:rPr>
              <a:t>　</a:t>
            </a:r>
            <a:r>
              <a:rPr lang="zh-CN" altLang="en-US" sz="2600" dirty="0" smtClean="0">
                <a:solidFill>
                  <a:srgbClr val="FF0000"/>
                </a:solidFill>
                <a:ea typeface="华文行楷" pitchFamily="2" charset="-122"/>
              </a:rPr>
              <a:t>第二阶段</a:t>
            </a:r>
          </a:p>
        </p:txBody>
      </p:sp>
      <p:sp>
        <p:nvSpPr>
          <p:cNvPr id="13324" name="灯片编号占位符 14"/>
          <p:cNvSpPr>
            <a:spLocks noGrp="1"/>
          </p:cNvSpPr>
          <p:nvPr>
            <p:ph type="sldNum" sz="quarter" idx="11"/>
          </p:nvPr>
        </p:nvSpPr>
        <p:spPr>
          <a:noFill/>
        </p:spPr>
        <p:txBody>
          <a:bodyPr/>
          <a:lstStyle/>
          <a:p>
            <a:fld id="{86174854-C753-4461-8FA3-5AA4E863F0DB}" type="slidenum">
              <a:rPr lang="zh-CN" altLang="en-US"/>
              <a:pPr/>
              <a:t>4</a:t>
            </a:fld>
            <a:r>
              <a:rPr lang="en-US" altLang="zh-CN" dirty="0" smtClean="0"/>
              <a:t>/23</a:t>
            </a:r>
            <a:endParaRPr lang="en-US" altLang="zh-CN" dirty="0"/>
          </a:p>
        </p:txBody>
      </p:sp>
      <p:sp>
        <p:nvSpPr>
          <p:cNvPr id="1477643" name="Rectangle 11"/>
          <p:cNvSpPr>
            <a:spLocks noChangeArrowheads="1"/>
          </p:cNvSpPr>
          <p:nvPr/>
        </p:nvSpPr>
        <p:spPr bwMode="auto">
          <a:xfrm>
            <a:off x="2555875" y="4149725"/>
            <a:ext cx="6372225" cy="674688"/>
          </a:xfrm>
          <a:prstGeom prst="rect">
            <a:avLst/>
          </a:prstGeom>
          <a:noFill/>
          <a:ln w="9525">
            <a:noFill/>
            <a:miter lim="800000"/>
            <a:headEnd/>
            <a:tailEnd/>
          </a:ln>
          <a:effectLst/>
        </p:spPr>
        <p:txBody>
          <a:bodyPr lIns="0" rIns="0"/>
          <a:lstStyle/>
          <a:p>
            <a:pPr marL="742950" lvl="1" indent="-285750" eaLnBrk="1" hangingPunct="1">
              <a:spcBef>
                <a:spcPct val="20000"/>
              </a:spcBef>
              <a:buClr>
                <a:schemeClr val="tx2"/>
              </a:buClr>
              <a:buSzPct val="75000"/>
              <a:defRPr/>
            </a:pPr>
            <a:r>
              <a:rPr lang="zh-CN" altLang="en-US" sz="3200" dirty="0">
                <a:solidFill>
                  <a:srgbClr val="0000CC"/>
                </a:solidFill>
                <a:effectLst>
                  <a:outerShdw blurRad="38100" dist="38100" dir="2700000" algn="tl">
                    <a:srgbClr val="C0C0C0"/>
                  </a:outerShdw>
                </a:effectLst>
                <a:latin typeface="华文新魏" pitchFamily="2" charset="-122"/>
                <a:ea typeface="华文新魏" pitchFamily="2" charset="-122"/>
              </a:rPr>
              <a:t>感知能力</a:t>
            </a:r>
            <a:r>
              <a:rPr lang="zh-CN" altLang="en-US" sz="3200" dirty="0">
                <a:solidFill>
                  <a:srgbClr val="FF0000"/>
                </a:solidFill>
                <a:effectLst>
                  <a:outerShdw blurRad="38100" dist="38100" dir="2700000" algn="tl">
                    <a:srgbClr val="C0C0C0"/>
                  </a:outerShdw>
                </a:effectLst>
                <a:latin typeface="华文新魏" pitchFamily="2" charset="-122"/>
                <a:ea typeface="华文新魏" pitchFamily="2" charset="-122"/>
              </a:rPr>
              <a:t>＋</a:t>
            </a:r>
            <a:r>
              <a:rPr lang="zh-CN" altLang="en-US" sz="3200" dirty="0">
                <a:solidFill>
                  <a:srgbClr val="0000CC"/>
                </a:solidFill>
                <a:effectLst>
                  <a:outerShdw blurRad="38100" dist="38100" dir="2700000" algn="tl">
                    <a:srgbClr val="C0C0C0"/>
                  </a:outerShdw>
                </a:effectLst>
                <a:latin typeface="华文新魏" pitchFamily="2" charset="-122"/>
                <a:ea typeface="华文新魏" pitchFamily="2" charset="-122"/>
              </a:rPr>
              <a:t>计算能力</a:t>
            </a:r>
            <a:r>
              <a:rPr lang="zh-CN" altLang="en-US" sz="3200" dirty="0">
                <a:solidFill>
                  <a:srgbClr val="FF0000"/>
                </a:solidFill>
                <a:effectLst>
                  <a:outerShdw blurRad="38100" dist="38100" dir="2700000" algn="tl">
                    <a:srgbClr val="C0C0C0"/>
                  </a:outerShdw>
                </a:effectLst>
                <a:latin typeface="华文新魏" pitchFamily="2" charset="-122"/>
                <a:ea typeface="华文新魏" pitchFamily="2" charset="-122"/>
              </a:rPr>
              <a:t>＋</a:t>
            </a:r>
            <a:r>
              <a:rPr lang="zh-CN" altLang="en-US" sz="3200" dirty="0">
                <a:solidFill>
                  <a:srgbClr val="0000CC"/>
                </a:solidFill>
                <a:effectLst>
                  <a:outerShdw blurRad="38100" dist="38100" dir="2700000" algn="tl">
                    <a:srgbClr val="C0C0C0"/>
                  </a:outerShdw>
                </a:effectLst>
                <a:latin typeface="华文新魏" pitchFamily="2" charset="-122"/>
                <a:ea typeface="华文新魏" pitchFamily="2" charset="-122"/>
              </a:rPr>
              <a:t>通信能力</a:t>
            </a:r>
          </a:p>
        </p:txBody>
      </p:sp>
      <p:pic>
        <p:nvPicPr>
          <p:cNvPr id="1477644" name="Picture 12" descr="DSCN1129"/>
          <p:cNvPicPr>
            <a:picLocks noChangeAspect="1" noChangeArrowheads="1"/>
          </p:cNvPicPr>
          <p:nvPr/>
        </p:nvPicPr>
        <p:blipFill>
          <a:blip r:embed="rId3" cstate="print"/>
          <a:srcRect/>
          <a:stretch>
            <a:fillRect/>
          </a:stretch>
        </p:blipFill>
        <p:spPr bwMode="auto">
          <a:xfrm>
            <a:off x="323850" y="4941888"/>
            <a:ext cx="1905000" cy="1366837"/>
          </a:xfrm>
          <a:prstGeom prst="rect">
            <a:avLst/>
          </a:prstGeom>
          <a:noFill/>
          <a:ln w="9525">
            <a:noFill/>
            <a:miter lim="800000"/>
            <a:headEnd/>
            <a:tailEnd/>
          </a:ln>
        </p:spPr>
      </p:pic>
      <p:pic>
        <p:nvPicPr>
          <p:cNvPr id="1477645" name="Picture 13" descr="mica2"/>
          <p:cNvPicPr>
            <a:picLocks noChangeAspect="1" noChangeArrowheads="1"/>
          </p:cNvPicPr>
          <p:nvPr/>
        </p:nvPicPr>
        <p:blipFill>
          <a:blip r:embed="rId4" cstate="print"/>
          <a:srcRect/>
          <a:stretch>
            <a:fillRect/>
          </a:stretch>
        </p:blipFill>
        <p:spPr bwMode="auto">
          <a:xfrm>
            <a:off x="2339975" y="4937125"/>
            <a:ext cx="1905000" cy="1371600"/>
          </a:xfrm>
          <a:prstGeom prst="rect">
            <a:avLst/>
          </a:prstGeom>
          <a:noFill/>
          <a:ln w="9525">
            <a:noFill/>
            <a:miter lim="800000"/>
            <a:headEnd/>
            <a:tailEnd/>
          </a:ln>
        </p:spPr>
      </p:pic>
      <p:pic>
        <p:nvPicPr>
          <p:cNvPr id="1477646" name="Picture 14" descr="wec"/>
          <p:cNvPicPr>
            <a:picLocks noChangeAspect="1" noChangeArrowheads="1"/>
          </p:cNvPicPr>
          <p:nvPr/>
        </p:nvPicPr>
        <p:blipFill>
          <a:blip r:embed="rId5" cstate="print"/>
          <a:srcRect/>
          <a:stretch>
            <a:fillRect/>
          </a:stretch>
        </p:blipFill>
        <p:spPr bwMode="auto">
          <a:xfrm>
            <a:off x="4427538" y="5010150"/>
            <a:ext cx="2133600" cy="1298575"/>
          </a:xfrm>
          <a:prstGeom prst="rect">
            <a:avLst/>
          </a:prstGeom>
          <a:noFill/>
          <a:ln w="9525">
            <a:noFill/>
            <a:miter lim="800000"/>
            <a:headEnd/>
            <a:tailEnd/>
          </a:ln>
        </p:spPr>
      </p:pic>
      <p:pic>
        <p:nvPicPr>
          <p:cNvPr id="1477647" name="Picture 15" descr="DSCN1438"/>
          <p:cNvPicPr>
            <a:picLocks noChangeAspect="1" noChangeArrowheads="1"/>
          </p:cNvPicPr>
          <p:nvPr/>
        </p:nvPicPr>
        <p:blipFill>
          <a:blip r:embed="rId6" cstate="print"/>
          <a:srcRect/>
          <a:stretch>
            <a:fillRect/>
          </a:stretch>
        </p:blipFill>
        <p:spPr bwMode="auto">
          <a:xfrm>
            <a:off x="6759575" y="4941888"/>
            <a:ext cx="2133600" cy="1377950"/>
          </a:xfrm>
          <a:prstGeom prst="rect">
            <a:avLst/>
          </a:prstGeom>
          <a:noFill/>
          <a:ln w="9525">
            <a:noFill/>
            <a:miter lim="800000"/>
            <a:headEnd/>
            <a:tailEnd/>
          </a:ln>
        </p:spPr>
      </p:pic>
      <p:sp>
        <p:nvSpPr>
          <p:cNvPr id="1477648" name="AutoShape 16"/>
          <p:cNvSpPr>
            <a:spLocks noChangeArrowheads="1"/>
          </p:cNvSpPr>
          <p:nvPr/>
        </p:nvSpPr>
        <p:spPr bwMode="auto">
          <a:xfrm>
            <a:off x="3132138" y="1773238"/>
            <a:ext cx="5545137" cy="1871662"/>
          </a:xfrm>
          <a:prstGeom prst="roundRect">
            <a:avLst>
              <a:gd name="adj" fmla="val 16667"/>
            </a:avLst>
          </a:prstGeom>
          <a:gradFill rotWithShape="1">
            <a:gsLst>
              <a:gs pos="0">
                <a:srgbClr val="99CCFF"/>
              </a:gs>
              <a:gs pos="50000">
                <a:srgbClr val="FFFFFF"/>
              </a:gs>
              <a:gs pos="100000">
                <a:srgbClr val="99CCFF"/>
              </a:gs>
            </a:gsLst>
            <a:lin ang="2700000" scaled="1"/>
          </a:gradFill>
          <a:ln w="9525">
            <a:round/>
            <a:headEnd/>
            <a:tailEnd/>
          </a:ln>
          <a:scene3d>
            <a:camera prst="legacyObliqueTopRight"/>
            <a:lightRig rig="legacyFlat3" dir="b"/>
          </a:scene3d>
          <a:sp3d extrusionH="430200" prstMaterial="legacyMatte">
            <a:bevelT w="13500" h="13500" prst="angle"/>
            <a:bevelB w="13500" h="13500" prst="angle"/>
            <a:extrusionClr>
              <a:srgbClr val="99CCFF"/>
            </a:extrusionClr>
          </a:sp3d>
        </p:spPr>
        <p:txBody>
          <a:bodyPr wrap="none" anchor="ctr">
            <a:flatTx/>
          </a:bodyPr>
          <a:lstStyle/>
          <a:p>
            <a:pPr eaLnBrk="1" hangingPunct="1"/>
            <a:endParaRPr lang="zh-CN" altLang="en-US"/>
          </a:p>
        </p:txBody>
      </p:sp>
      <p:sp>
        <p:nvSpPr>
          <p:cNvPr id="1477649" name="Text Box 17"/>
          <p:cNvSpPr txBox="1">
            <a:spLocks noChangeArrowheads="1"/>
          </p:cNvSpPr>
          <p:nvPr/>
        </p:nvSpPr>
        <p:spPr bwMode="auto">
          <a:xfrm>
            <a:off x="3563938" y="1844675"/>
            <a:ext cx="4968875" cy="1922463"/>
          </a:xfrm>
          <a:prstGeom prst="rect">
            <a:avLst/>
          </a:prstGeom>
          <a:noFill/>
          <a:ln w="9525" algn="ctr">
            <a:noFill/>
            <a:miter lim="800000"/>
            <a:headEnd/>
            <a:tailEnd/>
          </a:ln>
        </p:spPr>
        <p:txBody>
          <a:bodyPr>
            <a:spAutoFit/>
          </a:bodyPr>
          <a:lstStyle/>
          <a:p>
            <a:pPr eaLnBrk="1" hangingPunct="1">
              <a:lnSpc>
                <a:spcPct val="130000"/>
              </a:lnSpc>
            </a:pPr>
            <a:r>
              <a:rPr lang="en-US" altLang="zh-CN" sz="3200">
                <a:latin typeface="楷体_GB2312" pitchFamily="49" charset="-122"/>
                <a:ea typeface="楷体_GB2312" pitchFamily="49" charset="-122"/>
              </a:rPr>
              <a:t>1999</a:t>
            </a:r>
            <a:r>
              <a:rPr lang="zh-CN" altLang="en-US" sz="3200">
                <a:latin typeface="楷体_GB2312" pitchFamily="49" charset="-122"/>
                <a:ea typeface="楷体_GB2312" pitchFamily="49" charset="-122"/>
              </a:rPr>
              <a:t>年商业周刊将传感器网络列为二十一世纪最具影响的</a:t>
            </a:r>
            <a:r>
              <a:rPr lang="en-US" altLang="zh-CN" sz="3200">
                <a:latin typeface="楷体_GB2312" pitchFamily="49" charset="-122"/>
                <a:ea typeface="楷体_GB2312" pitchFamily="49" charset="-122"/>
              </a:rPr>
              <a:t>21</a:t>
            </a:r>
            <a:r>
              <a:rPr lang="zh-CN" altLang="en-US" sz="3200">
                <a:latin typeface="楷体_GB2312" pitchFamily="49" charset="-122"/>
                <a:ea typeface="楷体_GB2312" pitchFamily="49" charset="-122"/>
              </a:rPr>
              <a:t>项技术之一 。</a:t>
            </a:r>
          </a:p>
        </p:txBody>
      </p:sp>
      <p:sp>
        <p:nvSpPr>
          <p:cNvPr id="1477650" name="AutoShape 18"/>
          <p:cNvSpPr>
            <a:spLocks noChangeArrowheads="1"/>
          </p:cNvSpPr>
          <p:nvPr/>
        </p:nvSpPr>
        <p:spPr bwMode="auto">
          <a:xfrm>
            <a:off x="611188" y="1484313"/>
            <a:ext cx="1800225" cy="3024187"/>
          </a:xfrm>
          <a:prstGeom prst="bevel">
            <a:avLst>
              <a:gd name="adj" fmla="val 12500"/>
            </a:avLst>
          </a:prstGeom>
          <a:gradFill rotWithShape="1">
            <a:gsLst>
              <a:gs pos="0">
                <a:srgbClr val="FFFFFF"/>
              </a:gs>
              <a:gs pos="50000">
                <a:srgbClr val="FF6600"/>
              </a:gs>
              <a:gs pos="100000">
                <a:srgbClr val="FFFFFF"/>
              </a:gs>
            </a:gsLst>
            <a:lin ang="5400000" scaled="1"/>
          </a:gradFill>
          <a:ln w="9525">
            <a:solidFill>
              <a:srgbClr val="000000"/>
            </a:solidFill>
            <a:miter lim="800000"/>
            <a:headEnd/>
            <a:tailEnd/>
          </a:ln>
        </p:spPr>
        <p:txBody>
          <a:bodyPr wrap="none" anchor="ctr"/>
          <a:lstStyle/>
          <a:p>
            <a:pPr eaLnBrk="1" hangingPunct="1"/>
            <a:endParaRPr lang="zh-CN" altLang="en-US"/>
          </a:p>
        </p:txBody>
      </p:sp>
      <p:sp>
        <p:nvSpPr>
          <p:cNvPr id="1477651" name="Text Box 19"/>
          <p:cNvSpPr txBox="1">
            <a:spLocks noChangeArrowheads="1"/>
          </p:cNvSpPr>
          <p:nvPr/>
        </p:nvSpPr>
        <p:spPr bwMode="auto">
          <a:xfrm>
            <a:off x="944563" y="1770063"/>
            <a:ext cx="1165225" cy="2665412"/>
          </a:xfrm>
          <a:prstGeom prst="rect">
            <a:avLst/>
          </a:prstGeom>
          <a:noFill/>
          <a:ln w="9525" algn="ctr">
            <a:noFill/>
            <a:miter lim="800000"/>
            <a:headEnd/>
            <a:tailEnd/>
          </a:ln>
        </p:spPr>
        <p:txBody>
          <a:bodyPr vert="eaVert">
            <a:spAutoFit/>
          </a:bodyPr>
          <a:lstStyle/>
          <a:p>
            <a:pPr eaLnBrk="1" hangingPunct="1">
              <a:lnSpc>
                <a:spcPct val="120000"/>
              </a:lnSpc>
            </a:pPr>
            <a:r>
              <a:rPr lang="zh-CN" altLang="zh-CN" sz="2800"/>
              <a:t>二十世纪80年代至90年代之间</a:t>
            </a:r>
            <a:endParaRPr lang="zh-CN"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77651"/>
                                        </p:tgtEl>
                                        <p:attrNameLst>
                                          <p:attrName>style.visibility</p:attrName>
                                        </p:attrNameLst>
                                      </p:cBhvr>
                                      <p:to>
                                        <p:strVal val="visible"/>
                                      </p:to>
                                    </p:set>
                                    <p:anim calcmode="lin" valueType="num">
                                      <p:cBhvr additive="base">
                                        <p:cTn id="7" dur="500" fill="hold"/>
                                        <p:tgtEl>
                                          <p:spTgt spid="1477651"/>
                                        </p:tgtEl>
                                        <p:attrNameLst>
                                          <p:attrName>ppt_x</p:attrName>
                                        </p:attrNameLst>
                                      </p:cBhvr>
                                      <p:tavLst>
                                        <p:tav tm="0">
                                          <p:val>
                                            <p:strVal val="0-#ppt_w/2"/>
                                          </p:val>
                                        </p:tav>
                                        <p:tav tm="100000">
                                          <p:val>
                                            <p:strVal val="#ppt_x"/>
                                          </p:val>
                                        </p:tav>
                                      </p:tavLst>
                                    </p:anim>
                                    <p:anim calcmode="lin" valueType="num">
                                      <p:cBhvr additive="base">
                                        <p:cTn id="8" dur="500" fill="hold"/>
                                        <p:tgtEl>
                                          <p:spTgt spid="147765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77650"/>
                                        </p:tgtEl>
                                        <p:attrNameLst>
                                          <p:attrName>style.visibility</p:attrName>
                                        </p:attrNameLst>
                                      </p:cBhvr>
                                      <p:to>
                                        <p:strVal val="visible"/>
                                      </p:to>
                                    </p:set>
                                    <p:anim calcmode="lin" valueType="num">
                                      <p:cBhvr additive="base">
                                        <p:cTn id="11" dur="500" fill="hold"/>
                                        <p:tgtEl>
                                          <p:spTgt spid="1477650"/>
                                        </p:tgtEl>
                                        <p:attrNameLst>
                                          <p:attrName>ppt_x</p:attrName>
                                        </p:attrNameLst>
                                      </p:cBhvr>
                                      <p:tavLst>
                                        <p:tav tm="0">
                                          <p:val>
                                            <p:strVal val="0-#ppt_w/2"/>
                                          </p:val>
                                        </p:tav>
                                        <p:tav tm="100000">
                                          <p:val>
                                            <p:strVal val="#ppt_x"/>
                                          </p:val>
                                        </p:tav>
                                      </p:tavLst>
                                    </p:anim>
                                    <p:anim calcmode="lin" valueType="num">
                                      <p:cBhvr additive="base">
                                        <p:cTn id="12" dur="500" fill="hold"/>
                                        <p:tgtEl>
                                          <p:spTgt spid="1477650"/>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77644"/>
                                        </p:tgtEl>
                                        <p:attrNameLst>
                                          <p:attrName>style.visibility</p:attrName>
                                        </p:attrNameLst>
                                      </p:cBhvr>
                                      <p:to>
                                        <p:strVal val="visible"/>
                                      </p:to>
                                    </p:set>
                                    <p:animEffect transition="in" filter="blinds(horizontal)">
                                      <p:cBhvr>
                                        <p:cTn id="17" dur="500"/>
                                        <p:tgtEl>
                                          <p:spTgt spid="1477644"/>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1477645"/>
                                        </p:tgtEl>
                                        <p:attrNameLst>
                                          <p:attrName>style.visibility</p:attrName>
                                        </p:attrNameLst>
                                      </p:cBhvr>
                                      <p:to>
                                        <p:strVal val="visible"/>
                                      </p:to>
                                    </p:set>
                                    <p:animEffect transition="in" filter="blinds(horizontal)">
                                      <p:cBhvr>
                                        <p:cTn id="21" dur="500"/>
                                        <p:tgtEl>
                                          <p:spTgt spid="1477645"/>
                                        </p:tgtEl>
                                      </p:cBhvr>
                                    </p:animEffect>
                                  </p:childTnLst>
                                </p:cTn>
                              </p:par>
                            </p:childTnLst>
                          </p:cTn>
                        </p:par>
                        <p:par>
                          <p:cTn id="22" fill="hold" nodeType="afterGroup">
                            <p:stCondLst>
                              <p:cond delay="1000"/>
                            </p:stCondLst>
                            <p:childTnLst>
                              <p:par>
                                <p:cTn id="23" presetID="3" presetClass="entr" presetSubtype="10" fill="hold" nodeType="afterEffect">
                                  <p:stCondLst>
                                    <p:cond delay="0"/>
                                  </p:stCondLst>
                                  <p:childTnLst>
                                    <p:set>
                                      <p:cBhvr>
                                        <p:cTn id="24" dur="1" fill="hold">
                                          <p:stCondLst>
                                            <p:cond delay="0"/>
                                          </p:stCondLst>
                                        </p:cTn>
                                        <p:tgtEl>
                                          <p:spTgt spid="1477646"/>
                                        </p:tgtEl>
                                        <p:attrNameLst>
                                          <p:attrName>style.visibility</p:attrName>
                                        </p:attrNameLst>
                                      </p:cBhvr>
                                      <p:to>
                                        <p:strVal val="visible"/>
                                      </p:to>
                                    </p:set>
                                    <p:animEffect transition="in" filter="blinds(horizontal)">
                                      <p:cBhvr>
                                        <p:cTn id="25" dur="500"/>
                                        <p:tgtEl>
                                          <p:spTgt spid="1477646"/>
                                        </p:tgtEl>
                                      </p:cBhvr>
                                    </p:animEffect>
                                  </p:childTnLst>
                                </p:cTn>
                              </p:par>
                            </p:childTnLst>
                          </p:cTn>
                        </p:par>
                        <p:par>
                          <p:cTn id="26" fill="hold" nodeType="afterGroup">
                            <p:stCondLst>
                              <p:cond delay="1500"/>
                            </p:stCondLst>
                            <p:childTnLst>
                              <p:par>
                                <p:cTn id="27" presetID="3" presetClass="entr" presetSubtype="10" fill="hold" nodeType="afterEffect">
                                  <p:stCondLst>
                                    <p:cond delay="0"/>
                                  </p:stCondLst>
                                  <p:childTnLst>
                                    <p:set>
                                      <p:cBhvr>
                                        <p:cTn id="28" dur="1" fill="hold">
                                          <p:stCondLst>
                                            <p:cond delay="0"/>
                                          </p:stCondLst>
                                        </p:cTn>
                                        <p:tgtEl>
                                          <p:spTgt spid="1477647"/>
                                        </p:tgtEl>
                                        <p:attrNameLst>
                                          <p:attrName>style.visibility</p:attrName>
                                        </p:attrNameLst>
                                      </p:cBhvr>
                                      <p:to>
                                        <p:strVal val="visible"/>
                                      </p:to>
                                    </p:set>
                                    <p:animEffect transition="in" filter="blinds(horizontal)">
                                      <p:cBhvr>
                                        <p:cTn id="29" dur="500"/>
                                        <p:tgtEl>
                                          <p:spTgt spid="1477647"/>
                                        </p:tgtEl>
                                      </p:cBhvr>
                                    </p:animEffect>
                                  </p:childTnLst>
                                </p:cTn>
                              </p:par>
                            </p:childTnLst>
                          </p:cTn>
                        </p:par>
                        <p:par>
                          <p:cTn id="30" fill="hold" nodeType="afterGroup">
                            <p:stCondLst>
                              <p:cond delay="2000"/>
                            </p:stCondLst>
                            <p:childTnLst>
                              <p:par>
                                <p:cTn id="31" presetID="12" presetClass="entr" presetSubtype="4" fill="hold" grpId="0" nodeType="afterEffect">
                                  <p:stCondLst>
                                    <p:cond delay="0"/>
                                  </p:stCondLst>
                                  <p:childTnLst>
                                    <p:set>
                                      <p:cBhvr>
                                        <p:cTn id="32" dur="1" fill="hold">
                                          <p:stCondLst>
                                            <p:cond delay="0"/>
                                          </p:stCondLst>
                                        </p:cTn>
                                        <p:tgtEl>
                                          <p:spTgt spid="1477643"/>
                                        </p:tgtEl>
                                        <p:attrNameLst>
                                          <p:attrName>style.visibility</p:attrName>
                                        </p:attrNameLst>
                                      </p:cBhvr>
                                      <p:to>
                                        <p:strVal val="visible"/>
                                      </p:to>
                                    </p:set>
                                    <p:animEffect transition="in" filter="slide(fromBottom)">
                                      <p:cBhvr>
                                        <p:cTn id="33" dur="500"/>
                                        <p:tgtEl>
                                          <p:spTgt spid="147764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477649"/>
                                        </p:tgtEl>
                                        <p:attrNameLst>
                                          <p:attrName>style.visibility</p:attrName>
                                        </p:attrNameLst>
                                      </p:cBhvr>
                                      <p:to>
                                        <p:strVal val="visible"/>
                                      </p:to>
                                    </p:set>
                                    <p:anim calcmode="lin" valueType="num">
                                      <p:cBhvr>
                                        <p:cTn id="38" dur="1000" fill="hold"/>
                                        <p:tgtEl>
                                          <p:spTgt spid="1477649"/>
                                        </p:tgtEl>
                                        <p:attrNameLst>
                                          <p:attrName>ppt_w</p:attrName>
                                        </p:attrNameLst>
                                      </p:cBhvr>
                                      <p:tavLst>
                                        <p:tav tm="0">
                                          <p:val>
                                            <p:strVal val="#ppt_w*0.70"/>
                                          </p:val>
                                        </p:tav>
                                        <p:tav tm="100000">
                                          <p:val>
                                            <p:strVal val="#ppt_w"/>
                                          </p:val>
                                        </p:tav>
                                      </p:tavLst>
                                    </p:anim>
                                    <p:anim calcmode="lin" valueType="num">
                                      <p:cBhvr>
                                        <p:cTn id="39" dur="1000" fill="hold"/>
                                        <p:tgtEl>
                                          <p:spTgt spid="1477649"/>
                                        </p:tgtEl>
                                        <p:attrNameLst>
                                          <p:attrName>ppt_h</p:attrName>
                                        </p:attrNameLst>
                                      </p:cBhvr>
                                      <p:tavLst>
                                        <p:tav tm="0">
                                          <p:val>
                                            <p:strVal val="#ppt_h"/>
                                          </p:val>
                                        </p:tav>
                                        <p:tav tm="100000">
                                          <p:val>
                                            <p:strVal val="#ppt_h"/>
                                          </p:val>
                                        </p:tav>
                                      </p:tavLst>
                                    </p:anim>
                                    <p:animEffect transition="in" filter="fade">
                                      <p:cBhvr>
                                        <p:cTn id="40" dur="1000"/>
                                        <p:tgtEl>
                                          <p:spTgt spid="1477649"/>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477648"/>
                                        </p:tgtEl>
                                        <p:attrNameLst>
                                          <p:attrName>style.visibility</p:attrName>
                                        </p:attrNameLst>
                                      </p:cBhvr>
                                      <p:to>
                                        <p:strVal val="visible"/>
                                      </p:to>
                                    </p:set>
                                    <p:anim calcmode="lin" valueType="num">
                                      <p:cBhvr>
                                        <p:cTn id="43" dur="1000" fill="hold"/>
                                        <p:tgtEl>
                                          <p:spTgt spid="1477648"/>
                                        </p:tgtEl>
                                        <p:attrNameLst>
                                          <p:attrName>ppt_w</p:attrName>
                                        </p:attrNameLst>
                                      </p:cBhvr>
                                      <p:tavLst>
                                        <p:tav tm="0">
                                          <p:val>
                                            <p:strVal val="#ppt_w*0.70"/>
                                          </p:val>
                                        </p:tav>
                                        <p:tav tm="100000">
                                          <p:val>
                                            <p:strVal val="#ppt_w"/>
                                          </p:val>
                                        </p:tav>
                                      </p:tavLst>
                                    </p:anim>
                                    <p:anim calcmode="lin" valueType="num">
                                      <p:cBhvr>
                                        <p:cTn id="44" dur="1000" fill="hold"/>
                                        <p:tgtEl>
                                          <p:spTgt spid="1477648"/>
                                        </p:tgtEl>
                                        <p:attrNameLst>
                                          <p:attrName>ppt_h</p:attrName>
                                        </p:attrNameLst>
                                      </p:cBhvr>
                                      <p:tavLst>
                                        <p:tav tm="0">
                                          <p:val>
                                            <p:strVal val="#ppt_h"/>
                                          </p:val>
                                        </p:tav>
                                        <p:tav tm="100000">
                                          <p:val>
                                            <p:strVal val="#ppt_h"/>
                                          </p:val>
                                        </p:tav>
                                      </p:tavLst>
                                    </p:anim>
                                    <p:animEffect transition="in" filter="fade">
                                      <p:cBhvr>
                                        <p:cTn id="45" dur="1000"/>
                                        <p:tgtEl>
                                          <p:spTgt spid="1477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43" grpId="0"/>
      <p:bldP spid="1477648" grpId="0" animBg="1"/>
      <p:bldP spid="1477649" grpId="0"/>
      <p:bldP spid="1477650" grpId="0" animBg="1"/>
      <p:bldP spid="14776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531813"/>
          </a:xfrm>
        </p:spPr>
        <p:txBody>
          <a:bodyPr>
            <a:normAutofit fontScale="90000"/>
          </a:bodyPr>
          <a:lstStyle/>
          <a:p>
            <a:pPr eaLnBrk="1" hangingPunct="1"/>
            <a:r>
              <a:rPr lang="zh-CN" altLang="en-US" sz="3200" smtClean="0"/>
              <a:t>第二阶段</a:t>
            </a:r>
          </a:p>
        </p:txBody>
      </p:sp>
      <p:sp>
        <p:nvSpPr>
          <p:cNvPr id="15363" name="Rectangle 3"/>
          <p:cNvSpPr>
            <a:spLocks noGrp="1" noChangeArrowheads="1"/>
          </p:cNvSpPr>
          <p:nvPr>
            <p:ph idx="1"/>
          </p:nvPr>
        </p:nvSpPr>
        <p:spPr>
          <a:xfrm>
            <a:off x="250825" y="981075"/>
            <a:ext cx="8642350" cy="5419725"/>
          </a:xfrm>
        </p:spPr>
        <p:txBody>
          <a:bodyPr/>
          <a:lstStyle/>
          <a:p>
            <a:pPr eaLnBrk="1" hangingPunct="1"/>
            <a:r>
              <a:rPr lang="zh-CN" altLang="zh-CN" sz="2000" b="0" smtClean="0">
                <a:solidFill>
                  <a:srgbClr val="FF0066"/>
                </a:solidFill>
              </a:rPr>
              <a:t>1980年。</a:t>
            </a:r>
            <a:r>
              <a:rPr lang="zh-CN" altLang="zh-CN" sz="2000" smtClean="0"/>
              <a:t>美国国防部国防高级研究计划局(DARPA)的分布式传感器网络项目（Distributed Sensor Networks-DSN）</a:t>
            </a:r>
          </a:p>
          <a:p>
            <a:pPr eaLnBrk="1" hangingPunct="1"/>
            <a:r>
              <a:rPr lang="en-US" altLang="zh-CN" sz="2000" b="0" smtClean="0">
                <a:solidFill>
                  <a:srgbClr val="FF0066"/>
                </a:solidFill>
              </a:rPr>
              <a:t>1994</a:t>
            </a:r>
            <a:r>
              <a:rPr lang="zh-CN" altLang="en-US" sz="2000" b="0" smtClean="0">
                <a:solidFill>
                  <a:srgbClr val="FF0066"/>
                </a:solidFill>
              </a:rPr>
              <a:t>年 。</a:t>
            </a:r>
            <a:r>
              <a:rPr lang="zh-CN" altLang="en-US" sz="2000" smtClean="0"/>
              <a:t>加州大学洛杉矶分校的</a:t>
            </a:r>
            <a:r>
              <a:rPr lang="en-US" altLang="zh-CN" sz="2000" smtClean="0"/>
              <a:t>William J. Kaiser </a:t>
            </a:r>
            <a:r>
              <a:rPr lang="zh-CN" altLang="en-US" sz="2000" smtClean="0"/>
              <a:t>向</a:t>
            </a:r>
            <a:r>
              <a:rPr lang="en-US" altLang="zh-CN" sz="2000" smtClean="0"/>
              <a:t>DARPA</a:t>
            </a:r>
            <a:r>
              <a:rPr lang="zh-CN" altLang="en-US" sz="2000" smtClean="0"/>
              <a:t>提交建议书</a:t>
            </a:r>
            <a:r>
              <a:rPr lang="zh-CN" altLang="en-US" sz="2000" smtClean="0">
                <a:latin typeface="Times New Roman" pitchFamily="18" charset="0"/>
              </a:rPr>
              <a:t>“</a:t>
            </a:r>
            <a:r>
              <a:rPr lang="en-US" altLang="zh-CN" sz="2000" smtClean="0"/>
              <a:t>Low Power Wireless Integrated Microsensors</a:t>
            </a:r>
            <a:r>
              <a:rPr lang="en-US" altLang="zh-CN" sz="2000" smtClean="0">
                <a:latin typeface="Times New Roman" pitchFamily="18" charset="0"/>
              </a:rPr>
              <a:t>”</a:t>
            </a:r>
            <a:r>
              <a:rPr lang="en-US" altLang="zh-CN" sz="2000" smtClean="0"/>
              <a:t> </a:t>
            </a:r>
            <a:r>
              <a:rPr lang="zh-CN" altLang="en-US" sz="2000" smtClean="0"/>
              <a:t>，里程碑。 </a:t>
            </a:r>
          </a:p>
          <a:p>
            <a:pPr eaLnBrk="1" hangingPunct="1"/>
            <a:r>
              <a:rPr lang="zh-CN" altLang="zh-CN" sz="2000" b="0" smtClean="0">
                <a:solidFill>
                  <a:srgbClr val="FF0066"/>
                </a:solidFill>
              </a:rPr>
              <a:t>二十世纪80年代至90年代之间</a:t>
            </a:r>
            <a:r>
              <a:rPr lang="zh-CN" altLang="en-US" sz="2000" b="0" smtClean="0">
                <a:solidFill>
                  <a:srgbClr val="FF0066"/>
                </a:solidFill>
              </a:rPr>
              <a:t>。</a:t>
            </a:r>
          </a:p>
          <a:p>
            <a:pPr lvl="1" eaLnBrk="1" hangingPunct="1">
              <a:buClr>
                <a:schemeClr val="tx1"/>
              </a:buClr>
              <a:buFont typeface="Wingdings" pitchFamily="2" charset="2"/>
              <a:buChar char="l"/>
            </a:pPr>
            <a:r>
              <a:rPr lang="zh-CN" altLang="zh-CN" sz="2200" smtClean="0"/>
              <a:t>美国海军研制的协同交战能力系统（Cooperative Engagement Capability-CEC）</a:t>
            </a:r>
          </a:p>
          <a:p>
            <a:pPr lvl="1" eaLnBrk="1" hangingPunct="1">
              <a:buClr>
                <a:schemeClr val="tx1"/>
              </a:buClr>
              <a:buFont typeface="Wingdings" pitchFamily="2" charset="2"/>
              <a:buChar char="l"/>
            </a:pPr>
            <a:r>
              <a:rPr lang="zh-CN" altLang="zh-CN" sz="2200" smtClean="0"/>
              <a:t>用于反潜的确定性分布系统（Fixed Distributed System-FDS）和高级配置系统（Advanced Deployment System-ADS）</a:t>
            </a:r>
          </a:p>
          <a:p>
            <a:pPr lvl="1" eaLnBrk="1" hangingPunct="1">
              <a:buClr>
                <a:schemeClr val="tx1"/>
              </a:buClr>
              <a:buFont typeface="Wingdings" pitchFamily="2" charset="2"/>
              <a:buChar char="l"/>
            </a:pPr>
            <a:r>
              <a:rPr lang="zh-CN" altLang="zh-CN" sz="2200" smtClean="0"/>
              <a:t>远程战场传感器网络系统（Remote Battlefield Sensor System-REMBASS）和战术远程传感器系统（Tactical Remote Sensor System）等无人看管地面传感器网络系统</a:t>
            </a:r>
          </a:p>
        </p:txBody>
      </p:sp>
      <p:sp>
        <p:nvSpPr>
          <p:cNvPr id="15364" name="灯片编号占位符 6"/>
          <p:cNvSpPr>
            <a:spLocks noGrp="1"/>
          </p:cNvSpPr>
          <p:nvPr>
            <p:ph type="sldNum" sz="quarter" idx="11"/>
          </p:nvPr>
        </p:nvSpPr>
        <p:spPr>
          <a:noFill/>
        </p:spPr>
        <p:txBody>
          <a:bodyPr/>
          <a:lstStyle/>
          <a:p>
            <a:fld id="{29FD99F2-535C-49DF-993F-413BF5E2627C}" type="slidenum">
              <a:rPr lang="zh-CN" altLang="en-US"/>
              <a:pPr/>
              <a:t>5</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35" name="AutoShape 11"/>
          <p:cNvSpPr>
            <a:spLocks noChangeArrowheads="1"/>
          </p:cNvSpPr>
          <p:nvPr/>
        </p:nvSpPr>
        <p:spPr bwMode="auto">
          <a:xfrm>
            <a:off x="1835150" y="1125538"/>
            <a:ext cx="6840538" cy="5543550"/>
          </a:xfrm>
          <a:prstGeom prst="horizontalScroll">
            <a:avLst>
              <a:gd name="adj" fmla="val 7981"/>
            </a:avLst>
          </a:prstGeom>
          <a:gradFill rotWithShape="1">
            <a:gsLst>
              <a:gs pos="0">
                <a:srgbClr val="FF9966"/>
              </a:gs>
              <a:gs pos="100000">
                <a:srgbClr val="FFFFFF"/>
              </a:gs>
            </a:gsLst>
            <a:path path="rect">
              <a:fillToRect l="50000" t="50000" r="50000" b="50000"/>
            </a:path>
          </a:gradFill>
          <a:ln w="9525">
            <a:solidFill>
              <a:srgbClr val="000000"/>
            </a:solidFill>
            <a:round/>
            <a:headEnd/>
            <a:tailEnd/>
          </a:ln>
        </p:spPr>
        <p:txBody>
          <a:bodyPr wrap="none" anchor="ctr"/>
          <a:lstStyle/>
          <a:p>
            <a:pPr eaLnBrk="1" hangingPunct="1"/>
            <a:endParaRPr lang="zh-CN" altLang="en-US"/>
          </a:p>
        </p:txBody>
      </p:sp>
      <p:sp>
        <p:nvSpPr>
          <p:cNvPr id="17411" name="Rectangle 2"/>
          <p:cNvSpPr>
            <a:spLocks noGrp="1" noChangeArrowheads="1"/>
          </p:cNvSpPr>
          <p:nvPr>
            <p:ph idx="1"/>
          </p:nvPr>
        </p:nvSpPr>
        <p:spPr>
          <a:xfrm>
            <a:off x="2267744" y="620688"/>
            <a:ext cx="4607991" cy="720725"/>
          </a:xfrm>
          <a:noFill/>
        </p:spPr>
        <p:txBody>
          <a:bodyPr lIns="91440" tIns="45720" rIns="91440" bIns="45720"/>
          <a:lstStyle/>
          <a:p>
            <a:pPr algn="ctr">
              <a:lnSpc>
                <a:spcPct val="120000"/>
              </a:lnSpc>
              <a:spcBef>
                <a:spcPct val="30000"/>
              </a:spcBef>
              <a:buFont typeface="Monotype Sorts" pitchFamily="2" charset="2"/>
              <a:buNone/>
            </a:pPr>
            <a:r>
              <a:rPr lang="zh-CN" altLang="en-US" sz="2400" dirty="0" smtClean="0">
                <a:solidFill>
                  <a:srgbClr val="FF0000"/>
                </a:solidFill>
                <a:ea typeface="华文行楷" pitchFamily="2" charset="-122"/>
              </a:rPr>
              <a:t>第三阶段</a:t>
            </a:r>
            <a:r>
              <a:rPr lang="zh-CN" altLang="en-US" sz="3000" dirty="0" smtClean="0">
                <a:solidFill>
                  <a:srgbClr val="FF0000"/>
                </a:solidFill>
                <a:ea typeface="黑体" pitchFamily="49" charset="-122"/>
              </a:rPr>
              <a:t>　</a:t>
            </a:r>
            <a:endParaRPr lang="zh-CN" altLang="zh-CN" sz="3000" dirty="0" smtClean="0">
              <a:solidFill>
                <a:schemeClr val="bg2"/>
              </a:solidFill>
              <a:ea typeface="黑体" pitchFamily="49" charset="-122"/>
            </a:endParaRPr>
          </a:p>
        </p:txBody>
      </p:sp>
      <p:sp>
        <p:nvSpPr>
          <p:cNvPr id="17426" name="灯片编号占位符 20"/>
          <p:cNvSpPr>
            <a:spLocks noGrp="1"/>
          </p:cNvSpPr>
          <p:nvPr>
            <p:ph type="sldNum" sz="quarter" idx="11"/>
          </p:nvPr>
        </p:nvSpPr>
        <p:spPr>
          <a:noFill/>
        </p:spPr>
        <p:txBody>
          <a:bodyPr/>
          <a:lstStyle/>
          <a:p>
            <a:fld id="{34BED070-30B7-44C5-8CE0-601DBE2D27E0}" type="slidenum">
              <a:rPr lang="zh-CN" altLang="en-US"/>
              <a:pPr/>
              <a:t>6</a:t>
            </a:fld>
            <a:r>
              <a:rPr lang="en-US" altLang="zh-CN" dirty="0" smtClean="0"/>
              <a:t>/23</a:t>
            </a:r>
            <a:endParaRPr lang="en-US" altLang="zh-CN" dirty="0"/>
          </a:p>
        </p:txBody>
      </p:sp>
      <p:sp>
        <p:nvSpPr>
          <p:cNvPr id="1460231" name="AutoShape 7"/>
          <p:cNvSpPr>
            <a:spLocks noChangeArrowheads="1"/>
          </p:cNvSpPr>
          <p:nvPr/>
        </p:nvSpPr>
        <p:spPr bwMode="auto">
          <a:xfrm rot="5400000">
            <a:off x="-1151731" y="3320257"/>
            <a:ext cx="4102100" cy="1008062"/>
          </a:xfrm>
          <a:prstGeom prst="homePlate">
            <a:avLst>
              <a:gd name="adj" fmla="val 59476"/>
            </a:avLst>
          </a:prstGeom>
          <a:gradFill rotWithShape="1">
            <a:gsLst>
              <a:gs pos="0">
                <a:srgbClr val="FFFFFF"/>
              </a:gs>
              <a:gs pos="100000">
                <a:srgbClr val="008080"/>
              </a:gs>
            </a:gsLst>
            <a:lin ang="0" scaled="1"/>
          </a:gradFill>
          <a:ln w="9525">
            <a:miter lim="800000"/>
            <a:headEnd/>
            <a:tailEnd/>
          </a:ln>
          <a:scene3d>
            <a:camera prst="legacyPerspectiveTopRight"/>
            <a:lightRig rig="legacyFlat3" dir="b"/>
          </a:scene3d>
          <a:sp3d extrusionH="887400" prstMaterial="legacyMatte">
            <a:bevelT w="13500" h="13500" prst="angle"/>
            <a:bevelB w="13500" h="13500" prst="angle"/>
            <a:extrusionClr>
              <a:srgbClr val="008080"/>
            </a:extrusionClr>
          </a:sp3d>
        </p:spPr>
        <p:txBody>
          <a:bodyPr wrap="none" anchor="ctr">
            <a:flatTx/>
          </a:bodyPr>
          <a:lstStyle/>
          <a:p>
            <a:pPr eaLnBrk="1" hangingPunct="1"/>
            <a:endParaRPr lang="zh-CN" altLang="en-US"/>
          </a:p>
        </p:txBody>
      </p:sp>
      <p:sp>
        <p:nvSpPr>
          <p:cNvPr id="1460232" name="Text Box 8"/>
          <p:cNvSpPr txBox="1">
            <a:spLocks noChangeArrowheads="1"/>
          </p:cNvSpPr>
          <p:nvPr/>
        </p:nvSpPr>
        <p:spPr bwMode="auto">
          <a:xfrm>
            <a:off x="550863" y="1557338"/>
            <a:ext cx="904875" cy="3600450"/>
          </a:xfrm>
          <a:prstGeom prst="rect">
            <a:avLst/>
          </a:prstGeom>
          <a:noFill/>
          <a:ln w="9525" algn="ctr">
            <a:noFill/>
            <a:miter lim="800000"/>
            <a:headEnd/>
            <a:tailEnd/>
          </a:ln>
        </p:spPr>
        <p:txBody>
          <a:bodyPr vert="eaVert">
            <a:spAutoFit/>
          </a:bodyPr>
          <a:lstStyle/>
          <a:p>
            <a:pPr algn="ctr" eaLnBrk="1" hangingPunct="1">
              <a:lnSpc>
                <a:spcPct val="150000"/>
              </a:lnSpc>
            </a:pPr>
            <a:r>
              <a:rPr lang="en-US" altLang="zh-CN" sz="3600"/>
              <a:t>21</a:t>
            </a:r>
            <a:r>
              <a:rPr lang="zh-CN" altLang="en-US" sz="3600"/>
              <a:t>世纪开始至今</a:t>
            </a:r>
          </a:p>
        </p:txBody>
      </p:sp>
      <p:sp>
        <p:nvSpPr>
          <p:cNvPr id="1460234" name="AutoShape 10"/>
          <p:cNvSpPr>
            <a:spLocks noChangeArrowheads="1"/>
          </p:cNvSpPr>
          <p:nvPr/>
        </p:nvSpPr>
        <p:spPr bwMode="auto">
          <a:xfrm>
            <a:off x="2482850" y="1773238"/>
            <a:ext cx="1152525" cy="1008062"/>
          </a:xfrm>
          <a:prstGeom prst="rightArrow">
            <a:avLst>
              <a:gd name="adj1" fmla="val 50000"/>
              <a:gd name="adj2" fmla="val 28583"/>
            </a:avLst>
          </a:prstGeom>
          <a:gradFill rotWithShape="1">
            <a:gsLst>
              <a:gs pos="0">
                <a:srgbClr val="00CCFF"/>
              </a:gs>
              <a:gs pos="100000">
                <a:srgbClr val="FFFFFF"/>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eaLnBrk="1" hangingPunct="1"/>
            <a:endParaRPr lang="zh-CN" altLang="en-US"/>
          </a:p>
        </p:txBody>
      </p:sp>
      <p:sp>
        <p:nvSpPr>
          <p:cNvPr id="1460236" name="Text Box 12"/>
          <p:cNvSpPr txBox="1">
            <a:spLocks noChangeArrowheads="1"/>
          </p:cNvSpPr>
          <p:nvPr/>
        </p:nvSpPr>
        <p:spPr bwMode="auto">
          <a:xfrm>
            <a:off x="2482850" y="1989138"/>
            <a:ext cx="1079500" cy="519112"/>
          </a:xfrm>
          <a:prstGeom prst="rect">
            <a:avLst/>
          </a:prstGeom>
          <a:noFill/>
          <a:ln w="9525" algn="ctr">
            <a:noFill/>
            <a:miter lim="800000"/>
            <a:headEnd/>
            <a:tailEnd/>
          </a:ln>
        </p:spPr>
        <p:txBody>
          <a:bodyPr>
            <a:spAutoFit/>
          </a:bodyPr>
          <a:lstStyle/>
          <a:p>
            <a:pPr eaLnBrk="1" hangingPunct="1"/>
            <a:r>
              <a:rPr lang="en-US" altLang="zh-CN" sz="2800">
                <a:latin typeface="楷体_GB2312" pitchFamily="49" charset="-122"/>
                <a:ea typeface="楷体_GB2312" pitchFamily="49" charset="-122"/>
              </a:rPr>
              <a:t>2001</a:t>
            </a:r>
          </a:p>
        </p:txBody>
      </p:sp>
      <p:sp>
        <p:nvSpPr>
          <p:cNvPr id="1460237" name="Text Box 13"/>
          <p:cNvSpPr txBox="1">
            <a:spLocks noChangeArrowheads="1"/>
          </p:cNvSpPr>
          <p:nvPr/>
        </p:nvSpPr>
        <p:spPr bwMode="auto">
          <a:xfrm>
            <a:off x="3924300" y="1916113"/>
            <a:ext cx="3311525" cy="523875"/>
          </a:xfrm>
          <a:prstGeom prst="rect">
            <a:avLst/>
          </a:prstGeom>
          <a:noFill/>
          <a:ln w="9525" algn="ctr">
            <a:noFill/>
            <a:miter lim="800000"/>
            <a:headEnd/>
            <a:tailEnd/>
          </a:ln>
        </p:spPr>
        <p:txBody>
          <a:bodyPr>
            <a:spAutoFit/>
          </a:bodyPr>
          <a:lstStyle/>
          <a:p>
            <a:pPr eaLnBrk="1" hangingPunct="1"/>
            <a:r>
              <a:rPr lang="en-US" altLang="zh-CN" sz="2800">
                <a:latin typeface="楷体_GB2312" pitchFamily="49" charset="-122"/>
                <a:ea typeface="楷体_GB2312" pitchFamily="49" charset="-122"/>
              </a:rPr>
              <a:t>911</a:t>
            </a:r>
            <a:r>
              <a:rPr lang="zh-CN" altLang="en-US" sz="2800">
                <a:latin typeface="楷体_GB2312" pitchFamily="49" charset="-122"/>
                <a:ea typeface="楷体_GB2312" pitchFamily="49" charset="-122"/>
              </a:rPr>
              <a:t>事件</a:t>
            </a:r>
          </a:p>
        </p:txBody>
      </p:sp>
      <p:sp>
        <p:nvSpPr>
          <p:cNvPr id="1460238" name="AutoShape 14"/>
          <p:cNvSpPr>
            <a:spLocks noChangeArrowheads="1"/>
          </p:cNvSpPr>
          <p:nvPr/>
        </p:nvSpPr>
        <p:spPr bwMode="auto">
          <a:xfrm>
            <a:off x="2481263" y="2925763"/>
            <a:ext cx="1152525" cy="1008062"/>
          </a:xfrm>
          <a:prstGeom prst="rightArrow">
            <a:avLst>
              <a:gd name="adj1" fmla="val 50000"/>
              <a:gd name="adj2" fmla="val 28583"/>
            </a:avLst>
          </a:prstGeom>
          <a:gradFill rotWithShape="1">
            <a:gsLst>
              <a:gs pos="0">
                <a:srgbClr val="00CCFF"/>
              </a:gs>
              <a:gs pos="100000">
                <a:srgbClr val="FFFFFF"/>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eaLnBrk="1" hangingPunct="1"/>
            <a:endParaRPr lang="zh-CN" altLang="en-US"/>
          </a:p>
        </p:txBody>
      </p:sp>
      <p:sp>
        <p:nvSpPr>
          <p:cNvPr id="1460239" name="Text Box 15"/>
          <p:cNvSpPr txBox="1">
            <a:spLocks noChangeArrowheads="1"/>
          </p:cNvSpPr>
          <p:nvPr/>
        </p:nvSpPr>
        <p:spPr bwMode="auto">
          <a:xfrm>
            <a:off x="2481263" y="3141663"/>
            <a:ext cx="1079500" cy="519112"/>
          </a:xfrm>
          <a:prstGeom prst="rect">
            <a:avLst/>
          </a:prstGeom>
          <a:noFill/>
          <a:ln w="9525" algn="ctr">
            <a:noFill/>
            <a:miter lim="800000"/>
            <a:headEnd/>
            <a:tailEnd/>
          </a:ln>
        </p:spPr>
        <p:txBody>
          <a:bodyPr>
            <a:spAutoFit/>
          </a:bodyPr>
          <a:lstStyle/>
          <a:p>
            <a:pPr eaLnBrk="1" hangingPunct="1"/>
            <a:r>
              <a:rPr lang="en-US" altLang="zh-CN" sz="2800">
                <a:latin typeface="楷体_GB2312" pitchFamily="49" charset="-122"/>
                <a:ea typeface="楷体_GB2312" pitchFamily="49" charset="-122"/>
              </a:rPr>
              <a:t>2002</a:t>
            </a:r>
          </a:p>
        </p:txBody>
      </p:sp>
      <p:sp>
        <p:nvSpPr>
          <p:cNvPr id="1460240" name="Text Box 16"/>
          <p:cNvSpPr txBox="1">
            <a:spLocks noChangeArrowheads="1"/>
          </p:cNvSpPr>
          <p:nvPr/>
        </p:nvSpPr>
        <p:spPr bwMode="auto">
          <a:xfrm>
            <a:off x="3924300" y="2636838"/>
            <a:ext cx="4608513" cy="954087"/>
          </a:xfrm>
          <a:prstGeom prst="rect">
            <a:avLst/>
          </a:prstGeom>
          <a:noFill/>
          <a:ln w="9525" algn="ctr">
            <a:noFill/>
            <a:miter lim="800000"/>
            <a:headEnd/>
            <a:tailEnd/>
          </a:ln>
        </p:spPr>
        <p:txBody>
          <a:bodyPr>
            <a:spAutoFit/>
          </a:bodyPr>
          <a:lstStyle/>
          <a:p>
            <a:pPr eaLnBrk="1" hangingPunct="1"/>
            <a:r>
              <a:rPr lang="zh-CN" altLang="en-US" sz="2800">
                <a:latin typeface="楷体_GB2312" pitchFamily="49" charset="-122"/>
                <a:ea typeface="楷体_GB2312" pitchFamily="49" charset="-122"/>
              </a:rPr>
              <a:t>橡树岭实验室提出</a:t>
            </a:r>
            <a:r>
              <a:rPr lang="zh-CN" altLang="en-US" sz="2800">
                <a:latin typeface="Courier New" pitchFamily="49" charset="0"/>
                <a:ea typeface="楷体_GB2312" pitchFamily="49" charset="-122"/>
              </a:rPr>
              <a:t>“</a:t>
            </a:r>
            <a:r>
              <a:rPr lang="zh-CN" altLang="en-US" sz="2800">
                <a:latin typeface="楷体_GB2312" pitchFamily="49" charset="-122"/>
                <a:ea typeface="楷体_GB2312" pitchFamily="49" charset="-122"/>
              </a:rPr>
              <a:t>网络就是传感器</a:t>
            </a:r>
            <a:r>
              <a:rPr lang="zh-CN" altLang="en-US" sz="2800">
                <a:latin typeface="Courier New" pitchFamily="49" charset="0"/>
                <a:ea typeface="楷体_GB2312" pitchFamily="49" charset="-122"/>
              </a:rPr>
              <a:t>”</a:t>
            </a:r>
            <a:r>
              <a:rPr lang="zh-CN" altLang="en-US" sz="2800">
                <a:latin typeface="楷体_GB2312" pitchFamily="49" charset="-122"/>
                <a:ea typeface="楷体_GB2312" pitchFamily="49" charset="-122"/>
              </a:rPr>
              <a:t>。</a:t>
            </a:r>
          </a:p>
        </p:txBody>
      </p:sp>
      <p:sp>
        <p:nvSpPr>
          <p:cNvPr id="1460241" name="AutoShape 17"/>
          <p:cNvSpPr>
            <a:spLocks noChangeArrowheads="1"/>
          </p:cNvSpPr>
          <p:nvPr/>
        </p:nvSpPr>
        <p:spPr bwMode="auto">
          <a:xfrm>
            <a:off x="2482850" y="4076700"/>
            <a:ext cx="1152525"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eaLnBrk="1" hangingPunct="1"/>
            <a:endParaRPr lang="zh-CN" altLang="en-US"/>
          </a:p>
        </p:txBody>
      </p:sp>
      <p:sp>
        <p:nvSpPr>
          <p:cNvPr id="1460242" name="Text Box 18"/>
          <p:cNvSpPr txBox="1">
            <a:spLocks noChangeArrowheads="1"/>
          </p:cNvSpPr>
          <p:nvPr/>
        </p:nvSpPr>
        <p:spPr bwMode="auto">
          <a:xfrm>
            <a:off x="2482850" y="4292600"/>
            <a:ext cx="1079500" cy="519113"/>
          </a:xfrm>
          <a:prstGeom prst="rect">
            <a:avLst/>
          </a:prstGeom>
          <a:noFill/>
          <a:ln w="9525" algn="ctr">
            <a:noFill/>
            <a:miter lim="800000"/>
            <a:headEnd/>
            <a:tailEnd/>
          </a:ln>
        </p:spPr>
        <p:txBody>
          <a:bodyPr>
            <a:spAutoFit/>
          </a:bodyPr>
          <a:lstStyle/>
          <a:p>
            <a:pPr eaLnBrk="1" hangingPunct="1"/>
            <a:r>
              <a:rPr lang="en-US" altLang="zh-CN" sz="2800">
                <a:latin typeface="楷体_GB2312" pitchFamily="49" charset="-122"/>
                <a:ea typeface="楷体_GB2312" pitchFamily="49" charset="-122"/>
              </a:rPr>
              <a:t>2003</a:t>
            </a:r>
          </a:p>
        </p:txBody>
      </p:sp>
      <p:sp>
        <p:nvSpPr>
          <p:cNvPr id="1460243" name="AutoShape 19"/>
          <p:cNvSpPr>
            <a:spLocks noChangeArrowheads="1"/>
          </p:cNvSpPr>
          <p:nvPr/>
        </p:nvSpPr>
        <p:spPr bwMode="auto">
          <a:xfrm>
            <a:off x="2482850" y="5229225"/>
            <a:ext cx="1152525" cy="1008063"/>
          </a:xfrm>
          <a:prstGeom prst="rightArrow">
            <a:avLst>
              <a:gd name="adj1" fmla="val 50000"/>
              <a:gd name="adj2" fmla="val 28583"/>
            </a:avLst>
          </a:prstGeom>
          <a:gradFill rotWithShape="1">
            <a:gsLst>
              <a:gs pos="0">
                <a:srgbClr val="00CCFF"/>
              </a:gs>
              <a:gs pos="100000">
                <a:srgbClr val="FFFFFF"/>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0CCFF"/>
            </a:extrusionClr>
          </a:sp3d>
        </p:spPr>
        <p:txBody>
          <a:bodyPr wrap="none" anchor="ctr">
            <a:flatTx/>
          </a:bodyPr>
          <a:lstStyle/>
          <a:p>
            <a:pPr eaLnBrk="1" hangingPunct="1"/>
            <a:endParaRPr lang="zh-CN" altLang="en-US"/>
          </a:p>
        </p:txBody>
      </p:sp>
      <p:sp>
        <p:nvSpPr>
          <p:cNvPr id="1460244" name="Text Box 20"/>
          <p:cNvSpPr txBox="1">
            <a:spLocks noChangeArrowheads="1"/>
          </p:cNvSpPr>
          <p:nvPr/>
        </p:nvSpPr>
        <p:spPr bwMode="auto">
          <a:xfrm>
            <a:off x="2482850" y="5445125"/>
            <a:ext cx="1079500" cy="519113"/>
          </a:xfrm>
          <a:prstGeom prst="rect">
            <a:avLst/>
          </a:prstGeom>
          <a:noFill/>
          <a:ln w="9525" algn="ctr">
            <a:noFill/>
            <a:miter lim="800000"/>
            <a:headEnd/>
            <a:tailEnd/>
          </a:ln>
        </p:spPr>
        <p:txBody>
          <a:bodyPr>
            <a:spAutoFit/>
          </a:bodyPr>
          <a:lstStyle/>
          <a:p>
            <a:pPr eaLnBrk="1" hangingPunct="1"/>
            <a:r>
              <a:rPr lang="en-US" altLang="zh-CN" sz="2800">
                <a:latin typeface="楷体_GB2312" pitchFamily="49" charset="-122"/>
                <a:ea typeface="楷体_GB2312" pitchFamily="49" charset="-122"/>
              </a:rPr>
              <a:t>2006</a:t>
            </a:r>
          </a:p>
        </p:txBody>
      </p:sp>
      <p:sp>
        <p:nvSpPr>
          <p:cNvPr id="1460245" name="Text Box 21"/>
          <p:cNvSpPr txBox="1">
            <a:spLocks noChangeArrowheads="1"/>
          </p:cNvSpPr>
          <p:nvPr/>
        </p:nvSpPr>
        <p:spPr bwMode="auto">
          <a:xfrm>
            <a:off x="3924300" y="3754438"/>
            <a:ext cx="4608513" cy="1200150"/>
          </a:xfrm>
          <a:prstGeom prst="rect">
            <a:avLst/>
          </a:prstGeom>
          <a:noFill/>
          <a:ln w="9525" algn="ctr">
            <a:noFill/>
            <a:miter lim="800000"/>
            <a:headEnd/>
            <a:tailEnd/>
          </a:ln>
        </p:spPr>
        <p:txBody>
          <a:bodyPr>
            <a:spAutoFit/>
          </a:bodyPr>
          <a:lstStyle/>
          <a:p>
            <a:pPr eaLnBrk="1" hangingPunct="1"/>
            <a:r>
              <a:rPr lang="zh-CN" altLang="en-US">
                <a:latin typeface="楷体_GB2312" pitchFamily="49" charset="-122"/>
                <a:ea typeface="楷体_GB2312" pitchFamily="49" charset="-122"/>
              </a:rPr>
              <a:t>美国</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技术评论</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杂志评出深远影响人类未来生活的十大新兴技术，传感器网络列为第一 。</a:t>
            </a:r>
          </a:p>
        </p:txBody>
      </p:sp>
      <p:sp>
        <p:nvSpPr>
          <p:cNvPr id="1460246" name="Text Box 22"/>
          <p:cNvSpPr txBox="1">
            <a:spLocks noChangeArrowheads="1"/>
          </p:cNvSpPr>
          <p:nvPr/>
        </p:nvSpPr>
        <p:spPr bwMode="auto">
          <a:xfrm>
            <a:off x="3924300" y="5199063"/>
            <a:ext cx="4608513" cy="830262"/>
          </a:xfrm>
          <a:prstGeom prst="rect">
            <a:avLst/>
          </a:prstGeom>
          <a:noFill/>
          <a:ln w="9525" algn="ctr">
            <a:noFill/>
            <a:miter lim="800000"/>
            <a:headEnd/>
            <a:tailEnd/>
          </a:ln>
        </p:spPr>
        <p:txBody>
          <a:bodyPr>
            <a:spAutoFit/>
          </a:bodyPr>
          <a:lstStyle/>
          <a:p>
            <a:pPr eaLnBrk="1" hangingPunct="1"/>
            <a:r>
              <a:rPr lang="zh-CN" altLang="en-US">
                <a:latin typeface="楷体_GB2312" pitchFamily="49" charset="-122"/>
                <a:ea typeface="楷体_GB2312" pitchFamily="49" charset="-122"/>
              </a:rPr>
              <a:t>我国发布</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国家中长期科学与技术发展规划纲要</a:t>
            </a:r>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60231"/>
                                        </p:tgtEl>
                                        <p:attrNameLst>
                                          <p:attrName>style.visibility</p:attrName>
                                        </p:attrNameLst>
                                      </p:cBhvr>
                                      <p:to>
                                        <p:strVal val="visible"/>
                                      </p:to>
                                    </p:set>
                                    <p:anim calcmode="lin" valueType="num">
                                      <p:cBhvr additive="base">
                                        <p:cTn id="7" dur="500" fill="hold"/>
                                        <p:tgtEl>
                                          <p:spTgt spid="1460231"/>
                                        </p:tgtEl>
                                        <p:attrNameLst>
                                          <p:attrName>ppt_x</p:attrName>
                                        </p:attrNameLst>
                                      </p:cBhvr>
                                      <p:tavLst>
                                        <p:tav tm="0">
                                          <p:val>
                                            <p:strVal val="#ppt_x"/>
                                          </p:val>
                                        </p:tav>
                                        <p:tav tm="100000">
                                          <p:val>
                                            <p:strVal val="#ppt_x"/>
                                          </p:val>
                                        </p:tav>
                                      </p:tavLst>
                                    </p:anim>
                                    <p:anim calcmode="lin" valueType="num">
                                      <p:cBhvr additive="base">
                                        <p:cTn id="8" dur="500" fill="hold"/>
                                        <p:tgtEl>
                                          <p:spTgt spid="14602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460232"/>
                                        </p:tgtEl>
                                        <p:attrNameLst>
                                          <p:attrName>style.visibility</p:attrName>
                                        </p:attrNameLst>
                                      </p:cBhvr>
                                      <p:to>
                                        <p:strVal val="visible"/>
                                      </p:to>
                                    </p:set>
                                    <p:anim calcmode="lin" valueType="num">
                                      <p:cBhvr additive="base">
                                        <p:cTn id="11" dur="500" fill="hold"/>
                                        <p:tgtEl>
                                          <p:spTgt spid="1460232"/>
                                        </p:tgtEl>
                                        <p:attrNameLst>
                                          <p:attrName>ppt_x</p:attrName>
                                        </p:attrNameLst>
                                      </p:cBhvr>
                                      <p:tavLst>
                                        <p:tav tm="0">
                                          <p:val>
                                            <p:strVal val="#ppt_x"/>
                                          </p:val>
                                        </p:tav>
                                        <p:tav tm="100000">
                                          <p:val>
                                            <p:strVal val="#ppt_x"/>
                                          </p:val>
                                        </p:tav>
                                      </p:tavLst>
                                    </p:anim>
                                    <p:anim calcmode="lin" valueType="num">
                                      <p:cBhvr additive="base">
                                        <p:cTn id="12" dur="500" fill="hold"/>
                                        <p:tgtEl>
                                          <p:spTgt spid="1460232"/>
                                        </p:tgtEl>
                                        <p:attrNameLst>
                                          <p:attrName>ppt_y</p:attrName>
                                        </p:attrNameLst>
                                      </p:cBhvr>
                                      <p:tavLst>
                                        <p:tav tm="0">
                                          <p:val>
                                            <p:strVal val="0-#ppt_h/2"/>
                                          </p:val>
                                        </p:tav>
                                        <p:tav tm="100000">
                                          <p:val>
                                            <p:strVal val="#ppt_y"/>
                                          </p:val>
                                        </p:tav>
                                      </p:tavLst>
                                    </p:anim>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60235"/>
                                        </p:tgtEl>
                                        <p:attrNameLst>
                                          <p:attrName>style.visibility</p:attrName>
                                        </p:attrNameLst>
                                      </p:cBhvr>
                                      <p:to>
                                        <p:strVal val="visible"/>
                                      </p:to>
                                    </p:set>
                                    <p:animEffect transition="in" filter="blinds(horizontal)">
                                      <p:cBhvr>
                                        <p:cTn id="16" dur="500"/>
                                        <p:tgtEl>
                                          <p:spTgt spid="14602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460234"/>
                                        </p:tgtEl>
                                        <p:attrNameLst>
                                          <p:attrName>style.visibility</p:attrName>
                                        </p:attrNameLst>
                                      </p:cBhvr>
                                      <p:to>
                                        <p:strVal val="visible"/>
                                      </p:to>
                                    </p:set>
                                    <p:anim calcmode="lin" valueType="num">
                                      <p:cBhvr additive="base">
                                        <p:cTn id="21" dur="500" fill="hold"/>
                                        <p:tgtEl>
                                          <p:spTgt spid="1460234"/>
                                        </p:tgtEl>
                                        <p:attrNameLst>
                                          <p:attrName>ppt_x</p:attrName>
                                        </p:attrNameLst>
                                      </p:cBhvr>
                                      <p:tavLst>
                                        <p:tav tm="0">
                                          <p:val>
                                            <p:strVal val="0-#ppt_w/2"/>
                                          </p:val>
                                        </p:tav>
                                        <p:tav tm="100000">
                                          <p:val>
                                            <p:strVal val="#ppt_x"/>
                                          </p:val>
                                        </p:tav>
                                      </p:tavLst>
                                    </p:anim>
                                    <p:anim calcmode="lin" valueType="num">
                                      <p:cBhvr additive="base">
                                        <p:cTn id="22" dur="500" fill="hold"/>
                                        <p:tgtEl>
                                          <p:spTgt spid="146023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60236"/>
                                        </p:tgtEl>
                                        <p:attrNameLst>
                                          <p:attrName>style.visibility</p:attrName>
                                        </p:attrNameLst>
                                      </p:cBhvr>
                                      <p:to>
                                        <p:strVal val="visible"/>
                                      </p:to>
                                    </p:set>
                                    <p:anim calcmode="lin" valueType="num">
                                      <p:cBhvr additive="base">
                                        <p:cTn id="25" dur="500" fill="hold"/>
                                        <p:tgtEl>
                                          <p:spTgt spid="1460236"/>
                                        </p:tgtEl>
                                        <p:attrNameLst>
                                          <p:attrName>ppt_x</p:attrName>
                                        </p:attrNameLst>
                                      </p:cBhvr>
                                      <p:tavLst>
                                        <p:tav tm="0">
                                          <p:val>
                                            <p:strVal val="0-#ppt_w/2"/>
                                          </p:val>
                                        </p:tav>
                                        <p:tav tm="100000">
                                          <p:val>
                                            <p:strVal val="#ppt_x"/>
                                          </p:val>
                                        </p:tav>
                                      </p:tavLst>
                                    </p:anim>
                                    <p:anim calcmode="lin" valueType="num">
                                      <p:cBhvr additive="base">
                                        <p:cTn id="26" dur="500" fill="hold"/>
                                        <p:tgtEl>
                                          <p:spTgt spid="1460236"/>
                                        </p:tgtEl>
                                        <p:attrNameLst>
                                          <p:attrName>ppt_y</p:attrName>
                                        </p:attrNameLst>
                                      </p:cBhvr>
                                      <p:tavLst>
                                        <p:tav tm="0">
                                          <p:val>
                                            <p:strVal val="#ppt_y"/>
                                          </p:val>
                                        </p:tav>
                                        <p:tav tm="100000">
                                          <p:val>
                                            <p:strVal val="#ppt_y"/>
                                          </p:val>
                                        </p:tav>
                                      </p:tavLst>
                                    </p:anim>
                                  </p:childTnLst>
                                </p:cTn>
                              </p:par>
                              <p:par>
                                <p:cTn id="27" presetID="16" presetClass="entr" presetSubtype="26" fill="hold" grpId="0" nodeType="withEffect">
                                  <p:stCondLst>
                                    <p:cond delay="0"/>
                                  </p:stCondLst>
                                  <p:childTnLst>
                                    <p:set>
                                      <p:cBhvr>
                                        <p:cTn id="28" dur="1" fill="hold">
                                          <p:stCondLst>
                                            <p:cond delay="0"/>
                                          </p:stCondLst>
                                        </p:cTn>
                                        <p:tgtEl>
                                          <p:spTgt spid="1460237"/>
                                        </p:tgtEl>
                                        <p:attrNameLst>
                                          <p:attrName>style.visibility</p:attrName>
                                        </p:attrNameLst>
                                      </p:cBhvr>
                                      <p:to>
                                        <p:strVal val="visible"/>
                                      </p:to>
                                    </p:set>
                                    <p:animEffect transition="in" filter="barn(inHorizontal)">
                                      <p:cBhvr>
                                        <p:cTn id="29" dur="500"/>
                                        <p:tgtEl>
                                          <p:spTgt spid="146023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460239"/>
                                        </p:tgtEl>
                                        <p:attrNameLst>
                                          <p:attrName>style.visibility</p:attrName>
                                        </p:attrNameLst>
                                      </p:cBhvr>
                                      <p:to>
                                        <p:strVal val="visible"/>
                                      </p:to>
                                    </p:set>
                                    <p:anim calcmode="lin" valueType="num">
                                      <p:cBhvr additive="base">
                                        <p:cTn id="34" dur="500" fill="hold"/>
                                        <p:tgtEl>
                                          <p:spTgt spid="1460239"/>
                                        </p:tgtEl>
                                        <p:attrNameLst>
                                          <p:attrName>ppt_x</p:attrName>
                                        </p:attrNameLst>
                                      </p:cBhvr>
                                      <p:tavLst>
                                        <p:tav tm="0">
                                          <p:val>
                                            <p:strVal val="0-#ppt_w/2"/>
                                          </p:val>
                                        </p:tav>
                                        <p:tav tm="100000">
                                          <p:val>
                                            <p:strVal val="#ppt_x"/>
                                          </p:val>
                                        </p:tav>
                                      </p:tavLst>
                                    </p:anim>
                                    <p:anim calcmode="lin" valueType="num">
                                      <p:cBhvr additive="base">
                                        <p:cTn id="35" dur="500" fill="hold"/>
                                        <p:tgtEl>
                                          <p:spTgt spid="1460239"/>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460238"/>
                                        </p:tgtEl>
                                        <p:attrNameLst>
                                          <p:attrName>style.visibility</p:attrName>
                                        </p:attrNameLst>
                                      </p:cBhvr>
                                      <p:to>
                                        <p:strVal val="visible"/>
                                      </p:to>
                                    </p:set>
                                    <p:anim calcmode="lin" valueType="num">
                                      <p:cBhvr additive="base">
                                        <p:cTn id="38" dur="500" fill="hold"/>
                                        <p:tgtEl>
                                          <p:spTgt spid="1460238"/>
                                        </p:tgtEl>
                                        <p:attrNameLst>
                                          <p:attrName>ppt_x</p:attrName>
                                        </p:attrNameLst>
                                      </p:cBhvr>
                                      <p:tavLst>
                                        <p:tav tm="0">
                                          <p:val>
                                            <p:strVal val="0-#ppt_w/2"/>
                                          </p:val>
                                        </p:tav>
                                        <p:tav tm="100000">
                                          <p:val>
                                            <p:strVal val="#ppt_x"/>
                                          </p:val>
                                        </p:tav>
                                      </p:tavLst>
                                    </p:anim>
                                    <p:anim calcmode="lin" valueType="num">
                                      <p:cBhvr additive="base">
                                        <p:cTn id="39" dur="500" fill="hold"/>
                                        <p:tgtEl>
                                          <p:spTgt spid="146023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460240"/>
                                        </p:tgtEl>
                                        <p:attrNameLst>
                                          <p:attrName>style.visibility</p:attrName>
                                        </p:attrNameLst>
                                      </p:cBhvr>
                                      <p:to>
                                        <p:strVal val="visible"/>
                                      </p:to>
                                    </p:set>
                                    <p:anim calcmode="lin" valueType="num">
                                      <p:cBhvr additive="base">
                                        <p:cTn id="42" dur="500" fill="hold"/>
                                        <p:tgtEl>
                                          <p:spTgt spid="1460240"/>
                                        </p:tgtEl>
                                        <p:attrNameLst>
                                          <p:attrName>ppt_x</p:attrName>
                                        </p:attrNameLst>
                                      </p:cBhvr>
                                      <p:tavLst>
                                        <p:tav tm="0">
                                          <p:val>
                                            <p:strVal val="1+#ppt_w/2"/>
                                          </p:val>
                                        </p:tav>
                                        <p:tav tm="100000">
                                          <p:val>
                                            <p:strVal val="#ppt_x"/>
                                          </p:val>
                                        </p:tav>
                                      </p:tavLst>
                                    </p:anim>
                                    <p:anim calcmode="lin" valueType="num">
                                      <p:cBhvr additive="base">
                                        <p:cTn id="43" dur="500" fill="hold"/>
                                        <p:tgtEl>
                                          <p:spTgt spid="146024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460242"/>
                                        </p:tgtEl>
                                        <p:attrNameLst>
                                          <p:attrName>style.visibility</p:attrName>
                                        </p:attrNameLst>
                                      </p:cBhvr>
                                      <p:to>
                                        <p:strVal val="visible"/>
                                      </p:to>
                                    </p:set>
                                    <p:anim calcmode="lin" valueType="num">
                                      <p:cBhvr additive="base">
                                        <p:cTn id="48" dur="500" fill="hold"/>
                                        <p:tgtEl>
                                          <p:spTgt spid="1460242"/>
                                        </p:tgtEl>
                                        <p:attrNameLst>
                                          <p:attrName>ppt_x</p:attrName>
                                        </p:attrNameLst>
                                      </p:cBhvr>
                                      <p:tavLst>
                                        <p:tav tm="0">
                                          <p:val>
                                            <p:strVal val="0-#ppt_w/2"/>
                                          </p:val>
                                        </p:tav>
                                        <p:tav tm="100000">
                                          <p:val>
                                            <p:strVal val="#ppt_x"/>
                                          </p:val>
                                        </p:tav>
                                      </p:tavLst>
                                    </p:anim>
                                    <p:anim calcmode="lin" valueType="num">
                                      <p:cBhvr additive="base">
                                        <p:cTn id="49" dur="500" fill="hold"/>
                                        <p:tgtEl>
                                          <p:spTgt spid="146024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460241"/>
                                        </p:tgtEl>
                                        <p:attrNameLst>
                                          <p:attrName>style.visibility</p:attrName>
                                        </p:attrNameLst>
                                      </p:cBhvr>
                                      <p:to>
                                        <p:strVal val="visible"/>
                                      </p:to>
                                    </p:set>
                                    <p:anim calcmode="lin" valueType="num">
                                      <p:cBhvr additive="base">
                                        <p:cTn id="52" dur="500" fill="hold"/>
                                        <p:tgtEl>
                                          <p:spTgt spid="1460241"/>
                                        </p:tgtEl>
                                        <p:attrNameLst>
                                          <p:attrName>ppt_x</p:attrName>
                                        </p:attrNameLst>
                                      </p:cBhvr>
                                      <p:tavLst>
                                        <p:tav tm="0">
                                          <p:val>
                                            <p:strVal val="0-#ppt_w/2"/>
                                          </p:val>
                                        </p:tav>
                                        <p:tav tm="100000">
                                          <p:val>
                                            <p:strVal val="#ppt_x"/>
                                          </p:val>
                                        </p:tav>
                                      </p:tavLst>
                                    </p:anim>
                                    <p:anim calcmode="lin" valueType="num">
                                      <p:cBhvr additive="base">
                                        <p:cTn id="53" dur="500" fill="hold"/>
                                        <p:tgtEl>
                                          <p:spTgt spid="1460241"/>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460245"/>
                                        </p:tgtEl>
                                        <p:attrNameLst>
                                          <p:attrName>style.visibility</p:attrName>
                                        </p:attrNameLst>
                                      </p:cBhvr>
                                      <p:to>
                                        <p:strVal val="visible"/>
                                      </p:to>
                                    </p:set>
                                    <p:anim calcmode="lin" valueType="num">
                                      <p:cBhvr additive="base">
                                        <p:cTn id="56" dur="500" fill="hold"/>
                                        <p:tgtEl>
                                          <p:spTgt spid="1460245"/>
                                        </p:tgtEl>
                                        <p:attrNameLst>
                                          <p:attrName>ppt_x</p:attrName>
                                        </p:attrNameLst>
                                      </p:cBhvr>
                                      <p:tavLst>
                                        <p:tav tm="0">
                                          <p:val>
                                            <p:strVal val="1+#ppt_w/2"/>
                                          </p:val>
                                        </p:tav>
                                        <p:tav tm="100000">
                                          <p:val>
                                            <p:strVal val="#ppt_x"/>
                                          </p:val>
                                        </p:tav>
                                      </p:tavLst>
                                    </p:anim>
                                    <p:anim calcmode="lin" valueType="num">
                                      <p:cBhvr additive="base">
                                        <p:cTn id="57" dur="500" fill="hold"/>
                                        <p:tgtEl>
                                          <p:spTgt spid="1460245"/>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460244"/>
                                        </p:tgtEl>
                                        <p:attrNameLst>
                                          <p:attrName>style.visibility</p:attrName>
                                        </p:attrNameLst>
                                      </p:cBhvr>
                                      <p:to>
                                        <p:strVal val="visible"/>
                                      </p:to>
                                    </p:set>
                                    <p:anim calcmode="lin" valueType="num">
                                      <p:cBhvr additive="base">
                                        <p:cTn id="62" dur="500" fill="hold"/>
                                        <p:tgtEl>
                                          <p:spTgt spid="1460244"/>
                                        </p:tgtEl>
                                        <p:attrNameLst>
                                          <p:attrName>ppt_x</p:attrName>
                                        </p:attrNameLst>
                                      </p:cBhvr>
                                      <p:tavLst>
                                        <p:tav tm="0">
                                          <p:val>
                                            <p:strVal val="0-#ppt_w/2"/>
                                          </p:val>
                                        </p:tav>
                                        <p:tav tm="100000">
                                          <p:val>
                                            <p:strVal val="#ppt_x"/>
                                          </p:val>
                                        </p:tav>
                                      </p:tavLst>
                                    </p:anim>
                                    <p:anim calcmode="lin" valueType="num">
                                      <p:cBhvr additive="base">
                                        <p:cTn id="63" dur="500" fill="hold"/>
                                        <p:tgtEl>
                                          <p:spTgt spid="1460244"/>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1460243"/>
                                        </p:tgtEl>
                                        <p:attrNameLst>
                                          <p:attrName>style.visibility</p:attrName>
                                        </p:attrNameLst>
                                      </p:cBhvr>
                                      <p:to>
                                        <p:strVal val="visible"/>
                                      </p:to>
                                    </p:set>
                                    <p:anim calcmode="lin" valueType="num">
                                      <p:cBhvr additive="base">
                                        <p:cTn id="66" dur="500" fill="hold"/>
                                        <p:tgtEl>
                                          <p:spTgt spid="1460243"/>
                                        </p:tgtEl>
                                        <p:attrNameLst>
                                          <p:attrName>ppt_x</p:attrName>
                                        </p:attrNameLst>
                                      </p:cBhvr>
                                      <p:tavLst>
                                        <p:tav tm="0">
                                          <p:val>
                                            <p:strVal val="0-#ppt_w/2"/>
                                          </p:val>
                                        </p:tav>
                                        <p:tav tm="100000">
                                          <p:val>
                                            <p:strVal val="#ppt_x"/>
                                          </p:val>
                                        </p:tav>
                                      </p:tavLst>
                                    </p:anim>
                                    <p:anim calcmode="lin" valueType="num">
                                      <p:cBhvr additive="base">
                                        <p:cTn id="67" dur="500" fill="hold"/>
                                        <p:tgtEl>
                                          <p:spTgt spid="1460243"/>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460246"/>
                                        </p:tgtEl>
                                        <p:attrNameLst>
                                          <p:attrName>style.visibility</p:attrName>
                                        </p:attrNameLst>
                                      </p:cBhvr>
                                      <p:to>
                                        <p:strVal val="visible"/>
                                      </p:to>
                                    </p:set>
                                    <p:anim calcmode="lin" valueType="num">
                                      <p:cBhvr additive="base">
                                        <p:cTn id="70" dur="500" fill="hold"/>
                                        <p:tgtEl>
                                          <p:spTgt spid="1460246"/>
                                        </p:tgtEl>
                                        <p:attrNameLst>
                                          <p:attrName>ppt_x</p:attrName>
                                        </p:attrNameLst>
                                      </p:cBhvr>
                                      <p:tavLst>
                                        <p:tav tm="0">
                                          <p:val>
                                            <p:strVal val="1+#ppt_w/2"/>
                                          </p:val>
                                        </p:tav>
                                        <p:tav tm="100000">
                                          <p:val>
                                            <p:strVal val="#ppt_x"/>
                                          </p:val>
                                        </p:tav>
                                      </p:tavLst>
                                    </p:anim>
                                    <p:anim calcmode="lin" valueType="num">
                                      <p:cBhvr additive="base">
                                        <p:cTn id="71" dur="500" fill="hold"/>
                                        <p:tgtEl>
                                          <p:spTgt spid="14602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235" grpId="0" animBg="1"/>
      <p:bldP spid="1460231" grpId="0" animBg="1"/>
      <p:bldP spid="1460232" grpId="0"/>
      <p:bldP spid="1460234" grpId="0" animBg="1"/>
      <p:bldP spid="1460236" grpId="0"/>
      <p:bldP spid="1460237" grpId="0"/>
      <p:bldP spid="1460238" grpId="0" animBg="1"/>
      <p:bldP spid="1460239" grpId="0"/>
      <p:bldP spid="1460240" grpId="0"/>
      <p:bldP spid="1460241" grpId="0" animBg="1"/>
      <p:bldP spid="1460242" grpId="0"/>
      <p:bldP spid="1460243" grpId="0" animBg="1"/>
      <p:bldP spid="1460244" grpId="0"/>
      <p:bldP spid="1460245" grpId="0"/>
      <p:bldP spid="14602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304800" y="908050"/>
            <a:ext cx="8588375" cy="5492750"/>
          </a:xfrm>
          <a:noFill/>
        </p:spPr>
        <p:txBody>
          <a:bodyPr tIns="0" bIns="0"/>
          <a:lstStyle/>
          <a:p>
            <a:pPr eaLnBrk="1" hangingPunct="1"/>
            <a:r>
              <a:rPr lang="en-US" altLang="zh-CN" sz="2400" smtClean="0">
                <a:solidFill>
                  <a:srgbClr val="FF0066"/>
                </a:solidFill>
              </a:rPr>
              <a:t>1998 </a:t>
            </a:r>
            <a:r>
              <a:rPr lang="zh-CN" altLang="en-US" sz="2400" smtClean="0">
                <a:solidFill>
                  <a:srgbClr val="FF0066"/>
                </a:solidFill>
              </a:rPr>
              <a:t>年。</a:t>
            </a:r>
            <a:r>
              <a:rPr lang="en-US" altLang="zh-CN" sz="2400" smtClean="0"/>
              <a:t>Gregory. J. Pottie </a:t>
            </a:r>
            <a:r>
              <a:rPr lang="zh-CN" altLang="en-US" sz="2400" smtClean="0"/>
              <a:t>阐释了</a:t>
            </a:r>
            <a:r>
              <a:rPr lang="en-US" altLang="zh-CN" sz="2400" smtClean="0"/>
              <a:t>WSN </a:t>
            </a:r>
            <a:r>
              <a:rPr lang="zh-CN" altLang="en-US" sz="2400" smtClean="0"/>
              <a:t>的科学意义，</a:t>
            </a:r>
            <a:r>
              <a:rPr lang="en-US" altLang="zh-CN" sz="2400" smtClean="0"/>
              <a:t>DARPA</a:t>
            </a:r>
            <a:r>
              <a:rPr lang="zh-CN" altLang="en-US" sz="2400" smtClean="0"/>
              <a:t>巨资启动了</a:t>
            </a:r>
            <a:r>
              <a:rPr lang="en-US" altLang="zh-CN" sz="2400" smtClean="0"/>
              <a:t>SensIT</a:t>
            </a:r>
            <a:r>
              <a:rPr lang="zh-CN" altLang="en-US" sz="2400" smtClean="0"/>
              <a:t>项目，目标是实现</a:t>
            </a:r>
            <a:r>
              <a:rPr lang="zh-CN" altLang="en-US" sz="2400" smtClean="0">
                <a:latin typeface="Times New Roman" pitchFamily="18" charset="0"/>
              </a:rPr>
              <a:t>“</a:t>
            </a:r>
            <a:r>
              <a:rPr lang="zh-CN" altLang="en-US" sz="2400" smtClean="0"/>
              <a:t>超视距</a:t>
            </a:r>
            <a:r>
              <a:rPr lang="zh-CN" altLang="en-US" sz="2400" smtClean="0">
                <a:latin typeface="Times New Roman" pitchFamily="18" charset="0"/>
              </a:rPr>
              <a:t>”</a:t>
            </a:r>
            <a:r>
              <a:rPr lang="zh-CN" altLang="en-US" sz="2400" smtClean="0"/>
              <a:t>战场监测。</a:t>
            </a:r>
          </a:p>
          <a:p>
            <a:pPr eaLnBrk="1" hangingPunct="1"/>
            <a:r>
              <a:rPr lang="en-US" altLang="zh-CN" sz="2400" smtClean="0">
                <a:solidFill>
                  <a:srgbClr val="FF0066"/>
                </a:solidFill>
              </a:rPr>
              <a:t>1999</a:t>
            </a:r>
            <a:r>
              <a:rPr lang="zh-CN" altLang="en-US" sz="2400" smtClean="0">
                <a:solidFill>
                  <a:srgbClr val="FF0066"/>
                </a:solidFill>
              </a:rPr>
              <a:t>年</a:t>
            </a:r>
            <a:r>
              <a:rPr lang="en-US" altLang="zh-CN" sz="2400" smtClean="0">
                <a:solidFill>
                  <a:srgbClr val="FF0066"/>
                </a:solidFill>
              </a:rPr>
              <a:t>9</a:t>
            </a:r>
            <a:r>
              <a:rPr lang="zh-CN" altLang="en-US" sz="2400" smtClean="0">
                <a:solidFill>
                  <a:srgbClr val="FF0066"/>
                </a:solidFill>
              </a:rPr>
              <a:t>月。</a:t>
            </a:r>
            <a:r>
              <a:rPr lang="zh-CN" altLang="en-US" sz="2400" smtClean="0"/>
              <a:t>商业周刊将其列位</a:t>
            </a:r>
            <a:r>
              <a:rPr lang="en-US" altLang="zh-CN" sz="2400" smtClean="0"/>
              <a:t>21</a:t>
            </a:r>
            <a:r>
              <a:rPr lang="zh-CN" altLang="en-US" sz="2400" smtClean="0"/>
              <a:t>世纪最重要的</a:t>
            </a:r>
            <a:r>
              <a:rPr lang="en-US" altLang="zh-CN" sz="2400" smtClean="0"/>
              <a:t>21</a:t>
            </a:r>
            <a:r>
              <a:rPr lang="zh-CN" altLang="en-US" sz="2400" smtClean="0"/>
              <a:t>项技术之一。橡树岭国家实验室</a:t>
            </a:r>
            <a:r>
              <a:rPr lang="en-US" altLang="zh-CN" sz="2400" smtClean="0"/>
              <a:t>(Oak Ridge National Laboratory ,ORNL) </a:t>
            </a:r>
            <a:r>
              <a:rPr lang="zh-CN" altLang="en-US" sz="2400" smtClean="0"/>
              <a:t>提出了</a:t>
            </a:r>
            <a:r>
              <a:rPr lang="zh-CN" altLang="en-US" sz="2400" smtClean="0">
                <a:latin typeface="Times New Roman" pitchFamily="18" charset="0"/>
              </a:rPr>
              <a:t>“</a:t>
            </a:r>
            <a:r>
              <a:rPr lang="zh-CN" altLang="en-US" sz="2400" smtClean="0"/>
              <a:t>网络就是传感器</a:t>
            </a:r>
            <a:r>
              <a:rPr lang="zh-CN" altLang="en-US" sz="2400" smtClean="0">
                <a:latin typeface="Times New Roman" pitchFamily="18" charset="0"/>
              </a:rPr>
              <a:t>”</a:t>
            </a:r>
            <a:r>
              <a:rPr lang="zh-CN" altLang="en-US" sz="2400" smtClean="0"/>
              <a:t>（</a:t>
            </a:r>
            <a:r>
              <a:rPr lang="en-US" altLang="zh-CN" sz="2400" smtClean="0"/>
              <a:t>Network is Sensor</a:t>
            </a:r>
            <a:r>
              <a:rPr lang="zh-CN" altLang="en-US" sz="2400" smtClean="0"/>
              <a:t>）的论断。</a:t>
            </a:r>
          </a:p>
          <a:p>
            <a:pPr eaLnBrk="1" hangingPunct="1"/>
            <a:r>
              <a:rPr lang="en-US" altLang="zh-CN" sz="2400" smtClean="0">
                <a:solidFill>
                  <a:srgbClr val="FF0066"/>
                </a:solidFill>
              </a:rPr>
              <a:t>2001</a:t>
            </a:r>
            <a:r>
              <a:rPr lang="zh-CN" altLang="en-US" sz="2400" smtClean="0">
                <a:solidFill>
                  <a:srgbClr val="FF0066"/>
                </a:solidFill>
              </a:rPr>
              <a:t>年</a:t>
            </a:r>
            <a:r>
              <a:rPr lang="en-US" altLang="zh-CN" sz="2400" smtClean="0">
                <a:solidFill>
                  <a:srgbClr val="FF0066"/>
                </a:solidFill>
              </a:rPr>
              <a:t>1</a:t>
            </a:r>
            <a:r>
              <a:rPr lang="zh-CN" altLang="en-US" sz="2400" smtClean="0">
                <a:solidFill>
                  <a:srgbClr val="FF0066"/>
                </a:solidFill>
              </a:rPr>
              <a:t>月</a:t>
            </a:r>
            <a:r>
              <a:rPr lang="en-US" altLang="zh-CN" sz="2400" smtClean="0">
                <a:solidFill>
                  <a:srgbClr val="FF0066"/>
                </a:solidFill>
              </a:rPr>
              <a:t>,</a:t>
            </a:r>
            <a:r>
              <a:rPr lang="en-US" altLang="zh-CN" sz="2400" smtClean="0"/>
              <a:t>《MIT</a:t>
            </a:r>
            <a:r>
              <a:rPr lang="zh-CN" altLang="en-US" sz="2400" smtClean="0"/>
              <a:t>技术评论</a:t>
            </a:r>
            <a:r>
              <a:rPr lang="en-US" altLang="zh-CN" sz="2400" smtClean="0"/>
              <a:t>》</a:t>
            </a:r>
            <a:r>
              <a:rPr lang="zh-CN" altLang="en-US" sz="2400" smtClean="0"/>
              <a:t>将</a:t>
            </a:r>
            <a:r>
              <a:rPr lang="en-US" altLang="zh-CN" sz="2400" smtClean="0"/>
              <a:t>WSN</a:t>
            </a:r>
            <a:r>
              <a:rPr lang="zh-CN" altLang="en-US" sz="2400" smtClean="0"/>
              <a:t>列于十种改变未来世界新兴技术之首</a:t>
            </a:r>
          </a:p>
          <a:p>
            <a:pPr eaLnBrk="1" hangingPunct="1"/>
            <a:r>
              <a:rPr lang="en-US" altLang="zh-CN" sz="2400" smtClean="0">
                <a:solidFill>
                  <a:srgbClr val="FF0066"/>
                </a:solidFill>
              </a:rPr>
              <a:t>2003</a:t>
            </a:r>
            <a:r>
              <a:rPr lang="zh-CN" altLang="en-US" sz="2400" smtClean="0">
                <a:solidFill>
                  <a:srgbClr val="FF0066"/>
                </a:solidFill>
              </a:rPr>
              <a:t>年</a:t>
            </a:r>
            <a:r>
              <a:rPr lang="en-US" altLang="zh-CN" sz="2400" smtClean="0">
                <a:solidFill>
                  <a:srgbClr val="FF0066"/>
                </a:solidFill>
              </a:rPr>
              <a:t>8</a:t>
            </a:r>
            <a:r>
              <a:rPr lang="zh-CN" altLang="en-US" sz="2400" smtClean="0">
                <a:solidFill>
                  <a:srgbClr val="FF0066"/>
                </a:solidFill>
              </a:rPr>
              <a:t>月。</a:t>
            </a:r>
            <a:r>
              <a:rPr lang="en-US" altLang="zh-CN" sz="2400" smtClean="0"/>
              <a:t>《</a:t>
            </a:r>
            <a:r>
              <a:rPr lang="zh-CN" altLang="en-US" sz="2400" smtClean="0"/>
              <a:t>商业周刊</a:t>
            </a:r>
            <a:r>
              <a:rPr lang="en-US" altLang="zh-CN" sz="2400" smtClean="0"/>
              <a:t>》</a:t>
            </a:r>
            <a:r>
              <a:rPr lang="zh-CN" altLang="en-US" sz="2400" smtClean="0"/>
              <a:t>预测：</a:t>
            </a:r>
            <a:r>
              <a:rPr lang="en-US" altLang="zh-CN" sz="2400" smtClean="0"/>
              <a:t>WSN</a:t>
            </a:r>
            <a:r>
              <a:rPr lang="zh-CN" altLang="en-US" sz="2400" smtClean="0"/>
              <a:t>和其他三项信息技术将会在不远的将来掀起新的产业浪潮。</a:t>
            </a:r>
          </a:p>
          <a:p>
            <a:pPr eaLnBrk="1" hangingPunct="1"/>
            <a:r>
              <a:rPr lang="en-US" altLang="zh-CN" sz="2400" smtClean="0">
                <a:solidFill>
                  <a:srgbClr val="FF0066"/>
                </a:solidFill>
              </a:rPr>
              <a:t>2004</a:t>
            </a:r>
            <a:r>
              <a:rPr lang="zh-CN" altLang="en-US" sz="2400" smtClean="0">
                <a:solidFill>
                  <a:srgbClr val="FF0066"/>
                </a:solidFill>
              </a:rPr>
              <a:t>年</a:t>
            </a:r>
            <a:r>
              <a:rPr lang="en-US" altLang="zh-CN" sz="2400" smtClean="0">
                <a:solidFill>
                  <a:srgbClr val="FF0066"/>
                </a:solidFill>
              </a:rPr>
              <a:t>《IEEE Spectrum》</a:t>
            </a:r>
            <a:r>
              <a:rPr lang="zh-CN" altLang="en-US" sz="2400" smtClean="0"/>
              <a:t>杂志发表一期专集：传感器的国度，论述</a:t>
            </a:r>
            <a:r>
              <a:rPr lang="en-US" altLang="zh-CN" sz="2400" smtClean="0"/>
              <a:t>WSN</a:t>
            </a:r>
            <a:r>
              <a:rPr lang="zh-CN" altLang="en-US" sz="2400" smtClean="0"/>
              <a:t>的发展和可能的广泛应用。</a:t>
            </a:r>
          </a:p>
        </p:txBody>
      </p:sp>
      <p:sp>
        <p:nvSpPr>
          <p:cNvPr id="19460" name="灯片编号占位符 6"/>
          <p:cNvSpPr>
            <a:spLocks noGrp="1"/>
          </p:cNvSpPr>
          <p:nvPr>
            <p:ph type="sldNum" sz="quarter" idx="11"/>
          </p:nvPr>
        </p:nvSpPr>
        <p:spPr>
          <a:noFill/>
        </p:spPr>
        <p:txBody>
          <a:bodyPr/>
          <a:lstStyle/>
          <a:p>
            <a:fld id="{E3385A61-CC10-42B8-8169-25ADC5C8A9B7}" type="slidenum">
              <a:rPr lang="zh-CN" altLang="en-US"/>
              <a:pPr/>
              <a:t>7</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idx="1"/>
          </p:nvPr>
        </p:nvSpPr>
        <p:spPr/>
        <p:txBody>
          <a:bodyPr>
            <a:normAutofit/>
          </a:bodyPr>
          <a:lstStyle/>
          <a:p>
            <a:pPr eaLnBrk="1" hangingPunct="1"/>
            <a:r>
              <a:rPr lang="zh-CN" altLang="en-US" smtClean="0">
                <a:solidFill>
                  <a:srgbClr val="FF0000"/>
                </a:solidFill>
              </a:rPr>
              <a:t>中国未来</a:t>
            </a:r>
            <a:r>
              <a:rPr lang="en-US" altLang="zh-CN" smtClean="0">
                <a:solidFill>
                  <a:srgbClr val="FF0000"/>
                </a:solidFill>
              </a:rPr>
              <a:t>20</a:t>
            </a:r>
            <a:r>
              <a:rPr lang="zh-CN" altLang="en-US" smtClean="0">
                <a:solidFill>
                  <a:srgbClr val="FF0000"/>
                </a:solidFill>
              </a:rPr>
              <a:t>年预见技术的调查报告</a:t>
            </a:r>
            <a:r>
              <a:rPr lang="zh-CN" altLang="en-US" smtClean="0"/>
              <a:t>，信息领域</a:t>
            </a:r>
            <a:r>
              <a:rPr lang="en-US" altLang="zh-CN" smtClean="0"/>
              <a:t>157</a:t>
            </a:r>
            <a:r>
              <a:rPr lang="zh-CN" altLang="en-US" smtClean="0"/>
              <a:t>项技术课题中有</a:t>
            </a:r>
            <a:r>
              <a:rPr lang="en-US" altLang="zh-CN" smtClean="0"/>
              <a:t>7</a:t>
            </a:r>
            <a:r>
              <a:rPr lang="zh-CN" altLang="en-US" smtClean="0"/>
              <a:t>项与传感器网络直接相关。</a:t>
            </a:r>
          </a:p>
          <a:p>
            <a:pPr eaLnBrk="1" hangingPunct="1"/>
            <a:r>
              <a:rPr lang="en-US" altLang="zh-CN" b="0" smtClean="0">
                <a:solidFill>
                  <a:srgbClr val="FF0066"/>
                </a:solidFill>
              </a:rPr>
              <a:t>2006</a:t>
            </a:r>
            <a:r>
              <a:rPr lang="zh-CN" altLang="en-US" b="0" smtClean="0">
                <a:solidFill>
                  <a:srgbClr val="FF0066"/>
                </a:solidFill>
              </a:rPr>
              <a:t>年初</a:t>
            </a:r>
            <a:r>
              <a:rPr lang="zh-CN" altLang="en-US" smtClean="0"/>
              <a:t>发布的</a:t>
            </a:r>
            <a:r>
              <a:rPr lang="en-US" altLang="zh-CN" smtClean="0">
                <a:solidFill>
                  <a:srgbClr val="FF0066"/>
                </a:solidFill>
              </a:rPr>
              <a:t>《</a:t>
            </a:r>
            <a:r>
              <a:rPr lang="zh-CN" altLang="en-US" smtClean="0">
                <a:solidFill>
                  <a:srgbClr val="FF0066"/>
                </a:solidFill>
              </a:rPr>
              <a:t>国家中长期科学与技术发展规划纲要</a:t>
            </a:r>
            <a:r>
              <a:rPr lang="en-US" altLang="zh-CN" smtClean="0">
                <a:solidFill>
                  <a:srgbClr val="FF0066"/>
                </a:solidFill>
              </a:rPr>
              <a:t>》</a:t>
            </a:r>
            <a:r>
              <a:rPr lang="zh-CN" altLang="en-US" smtClean="0"/>
              <a:t>为信息技术确定了三个前沿方向，其中两个与</a:t>
            </a:r>
            <a:r>
              <a:rPr lang="en-US" altLang="zh-CN" smtClean="0"/>
              <a:t>WSN</a:t>
            </a:r>
            <a:r>
              <a:rPr lang="zh-CN" altLang="en-US" smtClean="0"/>
              <a:t>的研究直接相关，即智能感知技术和自组织网络技术。</a:t>
            </a:r>
          </a:p>
          <a:p>
            <a:pPr eaLnBrk="1" hangingPunct="1"/>
            <a:r>
              <a:rPr lang="en-US" altLang="zh-CN" smtClean="0"/>
              <a:t>2009</a:t>
            </a:r>
            <a:r>
              <a:rPr lang="zh-CN" altLang="en-US" smtClean="0"/>
              <a:t>年，</a:t>
            </a:r>
            <a:r>
              <a:rPr lang="zh-CN" altLang="en-US" smtClean="0">
                <a:latin typeface="Times New Roman" pitchFamily="18" charset="0"/>
              </a:rPr>
              <a:t>“</a:t>
            </a:r>
            <a:r>
              <a:rPr lang="zh-CN" altLang="en-US" smtClean="0"/>
              <a:t>物联网</a:t>
            </a:r>
            <a:r>
              <a:rPr lang="zh-CN" altLang="en-US" smtClean="0">
                <a:latin typeface="Times New Roman" pitchFamily="18" charset="0"/>
              </a:rPr>
              <a:t>”</a:t>
            </a:r>
            <a:r>
              <a:rPr lang="zh-CN" altLang="en-US" smtClean="0"/>
              <a:t>研究院在无锡成立，江苏</a:t>
            </a:r>
            <a:r>
              <a:rPr lang="en-US" altLang="zh-CN" smtClean="0"/>
              <a:t>21</a:t>
            </a:r>
            <a:r>
              <a:rPr lang="zh-CN" altLang="en-US" smtClean="0"/>
              <a:t>个物联网科研成果产业化 </a:t>
            </a:r>
            <a:endParaRPr lang="en-US" altLang="zh-CN" smtClean="0"/>
          </a:p>
          <a:p>
            <a:pPr eaLnBrk="1" hangingPunct="1"/>
            <a:r>
              <a:rPr lang="en-US" altLang="zh-CN" smtClean="0"/>
              <a:t>2010</a:t>
            </a:r>
            <a:r>
              <a:rPr lang="zh-CN" altLang="en-US" smtClean="0"/>
              <a:t>年，提出国家战略新兴产业</a:t>
            </a:r>
          </a:p>
        </p:txBody>
      </p:sp>
      <p:sp>
        <p:nvSpPr>
          <p:cNvPr id="21508" name="灯片编号占位符 6"/>
          <p:cNvSpPr>
            <a:spLocks noGrp="1"/>
          </p:cNvSpPr>
          <p:nvPr>
            <p:ph type="sldNum" sz="quarter" idx="11"/>
          </p:nvPr>
        </p:nvSpPr>
        <p:spPr>
          <a:noFill/>
        </p:spPr>
        <p:txBody>
          <a:bodyPr/>
          <a:lstStyle/>
          <a:p>
            <a:fld id="{7C8F997E-D6BB-45DC-8B98-F27085082122}" type="slidenum">
              <a:rPr lang="zh-CN" altLang="en-US"/>
              <a:pPr/>
              <a:t>8</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81000" y="152400"/>
            <a:ext cx="8458200" cy="1476375"/>
          </a:xfrm>
        </p:spPr>
        <p:txBody>
          <a:bodyPr/>
          <a:lstStyle/>
          <a:p>
            <a:pPr eaLnBrk="1" hangingPunct="1"/>
            <a:r>
              <a:rPr lang="en-US" altLang="zh-CN" sz="2700" smtClean="0">
                <a:latin typeface="Arial" charset="0"/>
              </a:rPr>
              <a:t>Sensor: a device that produces a measurable response to a change in a physical or chemical condition</a:t>
            </a:r>
          </a:p>
        </p:txBody>
      </p:sp>
      <p:pic>
        <p:nvPicPr>
          <p:cNvPr id="106499" name="Picture 3"/>
          <p:cNvPicPr>
            <a:picLocks noGrp="1" noChangeAspect="1" noChangeArrowheads="1"/>
          </p:cNvPicPr>
          <p:nvPr>
            <p:ph idx="1"/>
          </p:nvPr>
        </p:nvPicPr>
        <p:blipFill>
          <a:blip r:embed="rId2" cstate="print"/>
          <a:stretch>
            <a:fillRect/>
          </a:stretch>
        </p:blipFill>
        <p:spPr>
          <a:xfrm>
            <a:off x="1809779" y="2123102"/>
            <a:ext cx="5546667" cy="3330934"/>
          </a:xfrm>
        </p:spPr>
      </p:pic>
      <p:sp>
        <p:nvSpPr>
          <p:cNvPr id="106500" name="灯片编号占位符 6"/>
          <p:cNvSpPr>
            <a:spLocks noGrp="1"/>
          </p:cNvSpPr>
          <p:nvPr>
            <p:ph type="sldNum" sz="quarter" idx="11"/>
          </p:nvPr>
        </p:nvSpPr>
        <p:spPr>
          <a:noFill/>
        </p:spPr>
        <p:txBody>
          <a:bodyPr/>
          <a:lstStyle/>
          <a:p>
            <a:fld id="{AE7177F8-CA79-48DB-B87D-B7EB62B3FE1C}" type="slidenum">
              <a:rPr lang="zh-CN" altLang="en-US"/>
              <a:pPr/>
              <a:t>9</a:t>
            </a:fld>
            <a:r>
              <a:rPr lang="en-US" altLang="zh-CN" dirty="0" smtClean="0"/>
              <a:t>/23</a:t>
            </a:r>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SN">
  <a:themeElements>
    <a:clrScheme name="WSN 8">
      <a:dk1>
        <a:srgbClr val="000000"/>
      </a:dk1>
      <a:lt1>
        <a:srgbClr val="FFFFFF"/>
      </a:lt1>
      <a:dk2>
        <a:srgbClr val="A50021"/>
      </a:dk2>
      <a:lt2>
        <a:srgbClr val="DDDDDD"/>
      </a:lt2>
      <a:accent1>
        <a:srgbClr val="FFCC99"/>
      </a:accent1>
      <a:accent2>
        <a:srgbClr val="FF0000"/>
      </a:accent2>
      <a:accent3>
        <a:srgbClr val="FFFFFF"/>
      </a:accent3>
      <a:accent4>
        <a:srgbClr val="000000"/>
      </a:accent4>
      <a:accent5>
        <a:srgbClr val="FFE2CA"/>
      </a:accent5>
      <a:accent6>
        <a:srgbClr val="E70000"/>
      </a:accent6>
      <a:hlink>
        <a:srgbClr val="0000FF"/>
      </a:hlink>
      <a:folHlink>
        <a:srgbClr val="009900"/>
      </a:folHlink>
    </a:clrScheme>
    <a:fontScheme name="WSN">
      <a:majorFont>
        <a:latin typeface="华文新魏"/>
        <a:ea typeface="华文新魏"/>
        <a:cs typeface=""/>
      </a:majorFont>
      <a:minorFont>
        <a:latin typeface="Arial"/>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Arial Narrow"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Arial Narrow" pitchFamily="34" charset="0"/>
            <a:ea typeface="宋体" pitchFamily="2" charset="-122"/>
          </a:defRPr>
        </a:defPPr>
      </a:lstStyle>
    </a:lnDef>
  </a:objectDefaults>
  <a:extraClrSchemeLst>
    <a:extraClrScheme>
      <a:clrScheme name="WSN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WSN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WSN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WSN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WSN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WSN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WSN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
      <a:clrScheme name="WSN 8">
        <a:dk1>
          <a:srgbClr val="000000"/>
        </a:dk1>
        <a:lt1>
          <a:srgbClr val="FFFFFF"/>
        </a:lt1>
        <a:dk2>
          <a:srgbClr val="A50021"/>
        </a:dk2>
        <a:lt2>
          <a:srgbClr val="DDDDDD"/>
        </a:lt2>
        <a:accent1>
          <a:srgbClr val="FFCC99"/>
        </a:accent1>
        <a:accent2>
          <a:srgbClr val="FF0000"/>
        </a:accent2>
        <a:accent3>
          <a:srgbClr val="FFFFFF"/>
        </a:accent3>
        <a:accent4>
          <a:srgbClr val="000000"/>
        </a:accent4>
        <a:accent5>
          <a:srgbClr val="FFE2CA"/>
        </a:accent5>
        <a:accent6>
          <a:srgbClr val="E70000"/>
        </a:accent6>
        <a:hlink>
          <a:srgbClr val="00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1236</Words>
  <Application>Microsoft Office PowerPoint</Application>
  <PresentationFormat>全屏显示(4:3)</PresentationFormat>
  <Paragraphs>134</Paragraphs>
  <Slides>23</Slides>
  <Notes>10</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WSN</vt:lpstr>
      <vt:lpstr>幻灯片 1</vt:lpstr>
      <vt:lpstr>幻灯片 2</vt:lpstr>
      <vt:lpstr>幻灯片 3</vt:lpstr>
      <vt:lpstr>幻灯片 4</vt:lpstr>
      <vt:lpstr>第二阶段</vt:lpstr>
      <vt:lpstr>幻灯片 6</vt:lpstr>
      <vt:lpstr>幻灯片 7</vt:lpstr>
      <vt:lpstr>幻灯片 8</vt:lpstr>
      <vt:lpstr>Sensor: a device that produces a measurable response to a change in a physical or chemical condition</vt:lpstr>
      <vt:lpstr>WSN的应用</vt:lpstr>
      <vt:lpstr>传感器网络的应用-军事</vt:lpstr>
      <vt:lpstr>传感器网络的应用-环境</vt:lpstr>
      <vt:lpstr>传感器网络的应用-健康</vt:lpstr>
      <vt:lpstr>传感器网络的应用-居家</vt:lpstr>
      <vt:lpstr>传感器网络的应用-商业</vt:lpstr>
      <vt:lpstr>WSN的应用</vt:lpstr>
      <vt:lpstr>WSN的应用</vt:lpstr>
      <vt:lpstr>WSN的应用</vt:lpstr>
      <vt:lpstr>大鸭岛海燕监测</vt:lpstr>
      <vt:lpstr>冰河监测</vt:lpstr>
      <vt:lpstr>医疗健康</vt:lpstr>
      <vt:lpstr>电子牧场</vt:lpstr>
      <vt:lpstr>火山观测</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THINKPAD</dc:creator>
  <cp:lastModifiedBy>吴援明</cp:lastModifiedBy>
  <cp:revision>3</cp:revision>
  <dcterms:created xsi:type="dcterms:W3CDTF">2018-01-02T11:22:46Z</dcterms:created>
  <dcterms:modified xsi:type="dcterms:W3CDTF">2018-04-08T06:01:03Z</dcterms:modified>
</cp:coreProperties>
</file>